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18" autoAdjust="0"/>
    <p:restoredTop sz="95165" autoAdjust="0"/>
  </p:normalViewPr>
  <p:slideViewPr>
    <p:cSldViewPr snapToGrid="0">
      <p:cViewPr>
        <p:scale>
          <a:sx n="70" d="100"/>
          <a:sy n="70" d="100"/>
        </p:scale>
        <p:origin x="907" y="21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382FE-531C-416A-A1D5-AA87FEA9356F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554522-BA05-4A58-8679-4976BE4FA0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191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54522-BA05-4A58-8679-4976BE4FA03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437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54522-BA05-4A58-8679-4976BE4FA03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981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A88364-E517-4DAE-92BC-87D6ACF52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41E653E-6962-4FB3-80AF-08D4C3E196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7F6DE1-75ED-4E7A-B3C8-E189BF36D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DBD0E-ACF5-42E4-BE70-645343040DA1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7CC9A2-6AA0-4FE1-91A8-DBD6BFA07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DA7C67-29CD-4832-AB7A-B3361955A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0D5C4-DFD2-44C2-8BBF-410051191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847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5FEACB-2BC5-46EA-B712-72F4E9EDD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80D4B20-5D76-4AB1-B0EB-01F5E2355C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A9AA70-C475-4D81-9CAC-CBB951E59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DBD0E-ACF5-42E4-BE70-645343040DA1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7E1963-0AF2-4168-BE7B-802B11ADF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B9B4C0-DBF8-4561-A745-6B5496481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0D5C4-DFD2-44C2-8BBF-410051191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148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28248D9-3E70-472A-BBA9-A7CA9765F1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65C9286-C318-42E4-8CE5-AE9290A647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61E906-DFF5-4116-86E2-19DAF6160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DBD0E-ACF5-42E4-BE70-645343040DA1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40977B-EBC6-4BD6-A6F8-AD6D1FE03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6CCEDF-0A75-485C-9E9C-A91CA2A66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0D5C4-DFD2-44C2-8BBF-410051191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52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3DC6D4-9408-4C1A-B603-C4205927E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A48F07-3B54-493D-818F-E2B845788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0FCF1A-F5D4-4D73-93BD-282D078EF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DBD0E-ACF5-42E4-BE70-645343040DA1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BE6F54-AC3C-4A43-B542-A8A0B6702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9DE3D3-A1DC-4D89-B825-022E0766C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0D5C4-DFD2-44C2-8BBF-410051191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394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E60F7A-2F76-4888-B331-03A53826C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50318B3-60D3-4732-A8FE-D4CF86E409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DDF09E-B3C9-4BEB-B6DE-EC1F85E5D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DBD0E-ACF5-42E4-BE70-645343040DA1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AD82C0-04E5-485A-8822-71D6C477C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D5FB6F-E7DF-48C3-AEB7-D0D24652E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0D5C4-DFD2-44C2-8BBF-410051191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090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0E80A5-0934-4AC4-8BE5-D9E332A84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31C383-283D-4D29-8432-06844C0657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F17C890-90D6-4C02-BFA7-FD73F662C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EB7572D-C75D-4844-96E6-ED4FA995B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DBD0E-ACF5-42E4-BE70-645343040DA1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8B7A33C-8421-4B32-8136-F13D99BCC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DA5987-85BF-49AD-8C23-1D85CD3AB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0D5C4-DFD2-44C2-8BBF-410051191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954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F49168-1163-4CF7-9E77-D301E95BF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BB14560-3EC4-4C93-8685-93FFD0B71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7001649-8C7F-48FA-9B6F-9A5A7461BF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03769EE-5A91-43E5-B1DD-379CD4EE65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FF984BE-BA7A-42AA-B79C-29838D30FF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3DE7C22-9CDE-4A22-AFFB-9B197D41F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DBD0E-ACF5-42E4-BE70-645343040DA1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82E15FE-135D-4335-8FBC-FCD7C9AFE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FEADD5C-80AB-4401-B443-D394DDD33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0D5C4-DFD2-44C2-8BBF-410051191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79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B61780-B72E-42A3-AD7D-EEDBE9091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C208D17-11F9-4E0E-A101-C0B2C0762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DBD0E-ACF5-42E4-BE70-645343040DA1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1FC9E82-0321-452B-ADD2-F64B39562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C719590-381B-440B-9FB4-C721CA787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0D5C4-DFD2-44C2-8BBF-410051191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74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B1323C1-6159-47B8-A1A4-14AE23902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DBD0E-ACF5-42E4-BE70-645343040DA1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8B2C986-4CA0-4328-968B-B99894C82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D6E9AE6-D305-4269-9F0A-67713A6A9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0D5C4-DFD2-44C2-8BBF-410051191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200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070BA1-F069-42C9-8E68-4E192967B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93EFDD-CD6B-42CD-9129-DD3CC05B5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B5F6B3-11C4-4D0C-9193-7C059A22FA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4579C1A-790B-477B-BA6A-9E11869D6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DBD0E-ACF5-42E4-BE70-645343040DA1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488497-4887-4135-B293-2775E5541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9600168-2BB8-4E30-84DE-FEEE465E2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0D5C4-DFD2-44C2-8BBF-410051191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10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8B2710-8535-4269-A9EC-698A366A4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F57A2B2-1634-4D4A-A35F-D034DEDD8C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E5BE814-1C0F-4F6F-879E-873AD6F4C8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231F672-B3B1-42D9-846A-9D6E6F46F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DBD0E-ACF5-42E4-BE70-645343040DA1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B479D66-E814-4C57-BE07-C03790982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7F14A70-E054-4743-8182-9EAE563D8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0D5C4-DFD2-44C2-8BBF-410051191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932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9F5C63-3071-48E5-B3CF-3761280EB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5996683-C3F7-40CF-B4A8-11C10BFEAA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1B4382-D15E-4E81-BDF5-17B4AE0C8C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DBD0E-ACF5-42E4-BE70-645343040DA1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7B4ECEF-0EDB-4541-A157-EA031532AD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A54E13-C22D-41EE-A295-68384DD4F6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0D5C4-DFD2-44C2-8BBF-410051191F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495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nafonina@sfedu.ru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9.png"/><Relationship Id="rId7" Type="http://schemas.openxmlformats.org/officeDocument/2006/relationships/image" Target="../media/image15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324D0D2-1F8E-410A-92A6-43D617E7E5CB}"/>
              </a:ext>
            </a:extLst>
          </p:cNvPr>
          <p:cNvSpPr txBox="1"/>
          <p:nvPr/>
        </p:nvSpPr>
        <p:spPr>
          <a:xfrm>
            <a:off x="1119265" y="1403151"/>
            <a:ext cx="9953469" cy="32065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АНАЛИЗ ЭКСПРЕССИИ ГЕНОВ ДЛИННЫХ НЕКОДИРУЮЩИХ РНК ПРИ ВПЧ ИНФЕКЦИИ</a:t>
            </a:r>
            <a:endParaRPr lang="ru-RU" sz="3200" dirty="0">
              <a:solidFill>
                <a:schemeClr val="accent6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69875"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22222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АФОНИНА Н.В., МАШКИНА Е.В.</a:t>
            </a:r>
            <a:endParaRPr lang="ru-RU" sz="2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69875" algn="ctr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Федеральное государственное автономное образовательное учреждение высшего образования </a:t>
            </a:r>
            <a:r>
              <a:rPr lang="ru-RU" sz="2400" cap="all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ru-RU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Южный федеральный университет</a:t>
            </a:r>
            <a:r>
              <a:rPr lang="ru-RU" sz="2400" cap="all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endParaRPr lang="ru-RU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400" i="1" dirty="0">
                <a:solidFill>
                  <a:srgbClr val="111111"/>
                </a:solidFill>
                <a:effectLst/>
                <a:ea typeface="Calibri" panose="020F0502020204030204" pitchFamily="34" charset="0"/>
              </a:rPr>
              <a:t>Россия, г. </a:t>
            </a:r>
            <a:r>
              <a:rPr lang="ru-RU" sz="2400" i="1" dirty="0" err="1">
                <a:solidFill>
                  <a:srgbClr val="111111"/>
                </a:solidFill>
                <a:effectLst/>
                <a:ea typeface="Calibri" panose="020F0502020204030204" pitchFamily="34" charset="0"/>
              </a:rPr>
              <a:t>Ростов</a:t>
            </a:r>
            <a:r>
              <a:rPr lang="ru-RU" sz="2400" i="1" dirty="0">
                <a:solidFill>
                  <a:srgbClr val="111111"/>
                </a:solidFill>
                <a:effectLst/>
                <a:ea typeface="Calibri" panose="020F0502020204030204" pitchFamily="34" charset="0"/>
              </a:rPr>
              <a:t>-на-Дону, ул. Б. Садовая, 105/42, 344006</a:t>
            </a:r>
          </a:p>
          <a:p>
            <a:pPr algn="ctr"/>
            <a:r>
              <a:rPr lang="en-US" sz="2400" i="1" dirty="0">
                <a:solidFill>
                  <a:srgbClr val="111111"/>
                </a:solidFill>
                <a:ea typeface="Calibri" panose="020F0502020204030204" pitchFamily="34" charset="0"/>
                <a:hlinkClick r:id="rId2"/>
              </a:rPr>
              <a:t>nafonina@sfedu.ru</a:t>
            </a:r>
            <a:endParaRPr lang="en-US" sz="2400" i="1" dirty="0">
              <a:solidFill>
                <a:srgbClr val="111111"/>
              </a:solidFill>
              <a:ea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F7B150-D376-425A-9AD3-65B1C9C752D3}"/>
              </a:ext>
            </a:extLst>
          </p:cNvPr>
          <p:cNvSpPr txBox="1"/>
          <p:nvPr/>
        </p:nvSpPr>
        <p:spPr>
          <a:xfrm>
            <a:off x="475421" y="5454849"/>
            <a:ext cx="11241156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Работа выполнена при финансовой поддержке Министерства науки и высшего образования РФ в рамках государственного задания в сфере научной деятельности № FENW-2023-0018.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EE5370C-8F2F-4D04-951E-D7C28BDC9F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4457" y="-1"/>
            <a:ext cx="1527544" cy="1296619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4E99BBC-A405-420E-AAD1-A0CC1790C7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1483" y="-3526"/>
            <a:ext cx="1222514" cy="1287154"/>
          </a:xfrm>
          <a:prstGeom prst="rect">
            <a:avLst/>
          </a:prstGeom>
        </p:spPr>
      </p:pic>
      <p:pic>
        <p:nvPicPr>
          <p:cNvPr id="1026" name="Picture 2" descr="Юфу логотип (72 фото) скачать бесплатно">
            <a:extLst>
              <a:ext uri="{FF2B5EF4-FFF2-40B4-BE49-F238E27FC236}">
                <a16:creationId xmlns:a16="http://schemas.microsoft.com/office/drawing/2014/main" id="{B8D449F3-EF45-420E-BA78-178B4478CC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58" y="-3526"/>
            <a:ext cx="1296619" cy="1296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5860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D8A9CF-6FB3-4D33-A219-D514EF9B2D45}"/>
              </a:ext>
            </a:extLst>
          </p:cNvPr>
          <p:cNvSpPr txBox="1"/>
          <p:nvPr/>
        </p:nvSpPr>
        <p:spPr>
          <a:xfrm>
            <a:off x="331304" y="333137"/>
            <a:ext cx="1152939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Актуальность работы.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ВПЧ высокого канцерогенного риска признан причиной рака шейки матки. В литературе отмечается различие в экспрессии определённых </a:t>
            </a:r>
            <a:r>
              <a:rPr lang="ru-RU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днРНК</a:t>
            </a:r>
            <a:r>
              <a:rPr lang="ru-RU" sz="20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 клетках, поражённых ВПЧ-ассоциированным раком по сравнению с неинфицированными нормальными клетками, что делает их потенциально хорошими маркерами для прогнозирования развития рака. </a:t>
            </a:r>
            <a:r>
              <a:rPr lang="ru-RU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ДнРНК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DINO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играет 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роль супрессора опухолей при канцерогенезе (</a:t>
            </a:r>
            <a:r>
              <a:rPr lang="en-US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Sharma et al, 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2020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ru-RU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ДнРНК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HOST2 в раковых клетках действует как молекулярная губка для микроРНК, репрессируя тем самым транскрипцию онкогенов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>
                <a:effectLst/>
                <a:ea typeface="Calibri" panose="020F0502020204030204" pitchFamily="34" charset="0"/>
              </a:rPr>
              <a:t>Zhang et al, 2019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В литературе отсутствует информация об уровне экспрессии генов </a:t>
            </a:r>
            <a:r>
              <a:rPr lang="en-US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DINO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и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HOST2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при ВПЧ инфекции до развития неоплазии.</a:t>
            </a:r>
            <a:endParaRPr lang="ru-RU" sz="2000" dirty="0"/>
          </a:p>
          <a:p>
            <a:pPr algn="just"/>
            <a:endParaRPr lang="ru-RU" sz="2000" b="1" dirty="0">
              <a:solidFill>
                <a:schemeClr val="accent6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61950" algn="just"/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Цель и задачи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оценить уровень транскрипции генов </a:t>
            </a:r>
            <a:r>
              <a:rPr lang="en-US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DINO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HOST2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в эпителиальных клетках цервикального канала женщин при ВПЧ-инфекции с клинически значимой вирусной нагрузкой.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US" sz="2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US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61950" algn="just"/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Материал и методы.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Материалом для исследования стали 53 образца </a:t>
            </a:r>
            <a:r>
              <a:rPr lang="ru-RU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кДНК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женщин с ВПЧ высокого риска и 49 образцов с отрицательным анализом на ВПЧ, выделенных из клеток эпителия цервикального канала. Все женщины старше 30 лет, вирусная нагрузка ВПЧ-положительных проб более 3 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lg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Экспрессию оценивали с помощью 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Real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time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ПЦР, нормирование значений экспрессии проводили по </a:t>
            </a:r>
            <a:r>
              <a:rPr lang="en-US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GAPDH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12" name="Рисунок 11" descr="Мензурка со сплошной заливкой">
            <a:extLst>
              <a:ext uri="{FF2B5EF4-FFF2-40B4-BE49-F238E27FC236}">
                <a16:creationId xmlns:a16="http://schemas.microsoft.com/office/drawing/2014/main" id="{F5AC3BCD-7A75-489D-9A17-4ACA237E61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8356" y="4125503"/>
            <a:ext cx="611372" cy="611372"/>
          </a:xfrm>
          <a:prstGeom prst="rect">
            <a:avLst/>
          </a:prstGeom>
        </p:spPr>
      </p:pic>
      <p:pic>
        <p:nvPicPr>
          <p:cNvPr id="14" name="Рисунок 13" descr="В яблочко со сплошной заливкой">
            <a:extLst>
              <a:ext uri="{FF2B5EF4-FFF2-40B4-BE49-F238E27FC236}">
                <a16:creationId xmlns:a16="http://schemas.microsoft.com/office/drawing/2014/main" id="{4E0364DB-6555-4338-81B9-9F00D40C2E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1304" y="3005392"/>
            <a:ext cx="423608" cy="423608"/>
          </a:xfrm>
          <a:prstGeom prst="rect">
            <a:avLst/>
          </a:prstGeom>
        </p:spPr>
      </p:pic>
      <p:pic>
        <p:nvPicPr>
          <p:cNvPr id="16" name="Рисунок 15" descr="Восклицательный знак со сплошной заливкой">
            <a:extLst>
              <a:ext uri="{FF2B5EF4-FFF2-40B4-BE49-F238E27FC236}">
                <a16:creationId xmlns:a16="http://schemas.microsoft.com/office/drawing/2014/main" id="{BBA61102-0033-4BD0-9790-9BE8B5DC636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31304" y="216179"/>
            <a:ext cx="505046" cy="50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896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C01530A-B309-4988-9D23-0CCCCAB54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188" y="172900"/>
            <a:ext cx="11525624" cy="1114561"/>
          </a:xfrm>
        </p:spPr>
        <p:txBody>
          <a:bodyPr>
            <a:normAutofit lnSpcReduction="10000"/>
          </a:bodyPr>
          <a:lstStyle/>
          <a:p>
            <a:pPr marL="0" indent="361950" algn="just">
              <a:buNone/>
            </a:pP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Результаты и обсуждение.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Относительный уровень транскрипции </a:t>
            </a:r>
            <a:r>
              <a:rPr lang="ru-RU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DINO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HOST2 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 контроле и у женщин с ВПЧ одинаков (рис. 1, 2). При этом выявлена прямая зависимость между уровнями экспрессии </a:t>
            </a:r>
            <a:r>
              <a:rPr lang="ru-RU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HOST2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DINO 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как в контроле (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= 0.003), так и в ВПЧ положительных клетках (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= 1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-09) (рис. 3). Не выявлено зависимости между уровнем экспрессии данных генов и возрастом женщин. </a:t>
            </a:r>
            <a:endParaRPr lang="ru-RU" sz="20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6">
            <a:extLst>
              <a:ext uri="{FF2B5EF4-FFF2-40B4-BE49-F238E27FC236}">
                <a16:creationId xmlns:a16="http://schemas.microsoft.com/office/drawing/2014/main" id="{C0FB3DEE-99B2-46CC-9DAD-77C57F828BA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83"/>
          <a:stretch/>
        </p:blipFill>
        <p:spPr>
          <a:xfrm>
            <a:off x="248128" y="1379142"/>
            <a:ext cx="3380505" cy="1904393"/>
          </a:xfrm>
          <a:prstGeom prst="rect">
            <a:avLst/>
          </a:prstGeom>
        </p:spPr>
      </p:pic>
      <p:pic>
        <p:nvPicPr>
          <p:cNvPr id="5" name="Объект 4">
            <a:extLst>
              <a:ext uri="{FF2B5EF4-FFF2-40B4-BE49-F238E27FC236}">
                <a16:creationId xmlns:a16="http://schemas.microsoft.com/office/drawing/2014/main" id="{76452E24-EAC6-4011-AC7B-FE77CC44BB2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66"/>
          <a:stretch/>
        </p:blipFill>
        <p:spPr>
          <a:xfrm>
            <a:off x="6912842" y="1368830"/>
            <a:ext cx="3246078" cy="1912843"/>
          </a:xfrm>
          <a:prstGeom prst="rect">
            <a:avLst/>
          </a:prstGeom>
        </p:spPr>
      </p:pic>
      <p:pic>
        <p:nvPicPr>
          <p:cNvPr id="6" name="Объект 6">
            <a:extLst>
              <a:ext uri="{FF2B5EF4-FFF2-40B4-BE49-F238E27FC236}">
                <a16:creationId xmlns:a16="http://schemas.microsoft.com/office/drawing/2014/main" id="{252AB4BD-7522-4B1D-9622-11B9A97A441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165"/>
          <a:stretch/>
        </p:blipFill>
        <p:spPr>
          <a:xfrm>
            <a:off x="3628633" y="1378276"/>
            <a:ext cx="1867706" cy="1905260"/>
          </a:xfrm>
          <a:prstGeom prst="rect">
            <a:avLst/>
          </a:prstGeom>
        </p:spPr>
      </p:pic>
      <p:pic>
        <p:nvPicPr>
          <p:cNvPr id="7" name="Объект 6">
            <a:extLst>
              <a:ext uri="{FF2B5EF4-FFF2-40B4-BE49-F238E27FC236}">
                <a16:creationId xmlns:a16="http://schemas.microsoft.com/office/drawing/2014/main" id="{782DB230-3618-4D56-BD8C-204EBC70F7B7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49"/>
          <a:stretch/>
        </p:blipFill>
        <p:spPr>
          <a:xfrm>
            <a:off x="10158920" y="1374916"/>
            <a:ext cx="1699892" cy="190861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8F74009-CF15-4EEB-B6D3-F7B585208268}"/>
              </a:ext>
            </a:extLst>
          </p:cNvPr>
          <p:cNvSpPr txBox="1"/>
          <p:nvPr/>
        </p:nvSpPr>
        <p:spPr>
          <a:xfrm>
            <a:off x="1" y="3250589"/>
            <a:ext cx="5946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Рисунок 1</a:t>
            </a:r>
            <a:r>
              <a:rPr lang="ru-RU" dirty="0"/>
              <a:t> –  Средний относительный уровень транскрипции </a:t>
            </a:r>
            <a:r>
              <a:rPr lang="en-US" i="1" dirty="0"/>
              <a:t>DINO</a:t>
            </a:r>
            <a:r>
              <a:rPr lang="ru-RU" dirty="0"/>
              <a:t>; зависимость</a:t>
            </a:r>
            <a:r>
              <a:rPr lang="ru-RU" dirty="0">
                <a:latin typeface="+mn-lt"/>
              </a:rPr>
              <a:t> транскрипции  </a:t>
            </a:r>
            <a:r>
              <a:rPr lang="en-US" i="1" dirty="0">
                <a:latin typeface="+mn-lt"/>
              </a:rPr>
              <a:t>DINO</a:t>
            </a:r>
            <a:r>
              <a:rPr lang="ru-RU" i="1" dirty="0">
                <a:latin typeface="+mn-lt"/>
              </a:rPr>
              <a:t> </a:t>
            </a:r>
            <a:r>
              <a:rPr lang="ru-RU" dirty="0">
                <a:latin typeface="+mn-lt"/>
              </a:rPr>
              <a:t>от возраста женщин</a:t>
            </a:r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7DF33C-D830-4456-8863-CA48FBC6792B}"/>
              </a:ext>
            </a:extLst>
          </p:cNvPr>
          <p:cNvSpPr txBox="1"/>
          <p:nvPr/>
        </p:nvSpPr>
        <p:spPr>
          <a:xfrm>
            <a:off x="5910858" y="3312757"/>
            <a:ext cx="62917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Рисунок 2 </a:t>
            </a:r>
            <a:r>
              <a:rPr lang="ru-RU" dirty="0"/>
              <a:t>–  Средний относительный уровень транскрипции </a:t>
            </a:r>
            <a:r>
              <a:rPr lang="en-US" i="1" dirty="0"/>
              <a:t>HOST2</a:t>
            </a:r>
            <a:r>
              <a:rPr lang="ru-RU" i="1" dirty="0"/>
              <a:t>; </a:t>
            </a:r>
            <a:r>
              <a:rPr lang="ru-RU" dirty="0"/>
              <a:t>зависимость</a:t>
            </a:r>
            <a:r>
              <a:rPr lang="ru-RU" dirty="0">
                <a:latin typeface="+mn-lt"/>
              </a:rPr>
              <a:t> транскрипции </a:t>
            </a:r>
            <a:r>
              <a:rPr lang="en-US" i="1" dirty="0">
                <a:latin typeface="+mn-lt"/>
              </a:rPr>
              <a:t>HOST2</a:t>
            </a:r>
            <a:r>
              <a:rPr lang="ru-RU" i="1" dirty="0">
                <a:latin typeface="+mn-lt"/>
              </a:rPr>
              <a:t> </a:t>
            </a:r>
            <a:r>
              <a:rPr lang="ru-RU" dirty="0">
                <a:latin typeface="+mn-lt"/>
              </a:rPr>
              <a:t>от возраста женщин</a:t>
            </a:r>
            <a:endParaRPr lang="ru-RU" dirty="0"/>
          </a:p>
          <a:p>
            <a:endParaRPr lang="ru-RU" dirty="0"/>
          </a:p>
        </p:txBody>
      </p:sp>
      <p:pic>
        <p:nvPicPr>
          <p:cNvPr id="11" name="Рисунок 10" descr="Голова с шестеренками со сплошной заливкой">
            <a:extLst>
              <a:ext uri="{FF2B5EF4-FFF2-40B4-BE49-F238E27FC236}">
                <a16:creationId xmlns:a16="http://schemas.microsoft.com/office/drawing/2014/main" id="{057225E2-73FA-4EFB-9AFC-EA7E5E591B3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48128" y="27304"/>
            <a:ext cx="536664" cy="536664"/>
          </a:xfrm>
          <a:prstGeom prst="rect">
            <a:avLst/>
          </a:prstGeom>
        </p:spPr>
      </p:pic>
      <p:pic>
        <p:nvPicPr>
          <p:cNvPr id="10" name="Объект 6">
            <a:extLst>
              <a:ext uri="{FF2B5EF4-FFF2-40B4-BE49-F238E27FC236}">
                <a16:creationId xmlns:a16="http://schemas.microsoft.com/office/drawing/2014/main" id="{4B876F58-48A5-4217-BF26-68E9A38E938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122" y="4100918"/>
            <a:ext cx="4109471" cy="223635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9A01146-9EA2-4D25-8E25-7C77CC22DD50}"/>
              </a:ext>
            </a:extLst>
          </p:cNvPr>
          <p:cNvSpPr txBox="1"/>
          <p:nvPr/>
        </p:nvSpPr>
        <p:spPr>
          <a:xfrm>
            <a:off x="1134364" y="6337277"/>
            <a:ext cx="96236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Рисунок 3</a:t>
            </a:r>
            <a:r>
              <a:rPr lang="ru-RU" dirty="0">
                <a:latin typeface="+mn-lt"/>
              </a:rPr>
              <a:t> – Корреляция относительного уровня транскрипции генов </a:t>
            </a:r>
            <a:r>
              <a:rPr lang="en-US" i="1" dirty="0">
                <a:latin typeface="+mn-lt"/>
              </a:rPr>
              <a:t>HOST2 </a:t>
            </a:r>
            <a:r>
              <a:rPr lang="ru-RU" i="1" dirty="0">
                <a:latin typeface="+mn-lt"/>
              </a:rPr>
              <a:t>и </a:t>
            </a:r>
            <a:r>
              <a:rPr lang="en-US" i="1" dirty="0">
                <a:latin typeface="+mn-lt"/>
              </a:rPr>
              <a:t>DINO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2009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515968A-B9ED-4EA9-ADCA-D4472DA72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721" y="375755"/>
            <a:ext cx="11774557" cy="1871732"/>
          </a:xfrm>
        </p:spPr>
        <p:txBody>
          <a:bodyPr>
            <a:normAutofit/>
          </a:bodyPr>
          <a:lstStyle/>
          <a:p>
            <a:pPr marL="0" indent="361950" algn="just">
              <a:buNone/>
            </a:pP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Установлена прямая зависимость между уровнем транскрипции </a:t>
            </a:r>
            <a:r>
              <a:rPr lang="en-US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DINO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 уровнем мРНК </a:t>
            </a:r>
            <a:r>
              <a:rPr lang="ru-RU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ТР53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= 0.007) и </a:t>
            </a:r>
            <a:r>
              <a:rPr lang="ru-RU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ТР73 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= 0.001) при 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вирусной нагрузке более 5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lg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(рис. 4). 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Данный результат согласуется с ранее известной функцией </a:t>
            </a:r>
            <a:r>
              <a:rPr lang="ru-RU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днРНК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DINO 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как активатора транскрипции </a:t>
            </a:r>
            <a:r>
              <a:rPr lang="en-US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TP</a:t>
            </a:r>
            <a:r>
              <a:rPr lang="ru-RU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53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Известно, что экспрессия онкогена 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ru-RU" sz="20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вызывает инактивацию р53, что способствует сниженному уровню </a:t>
            </a:r>
            <a:r>
              <a:rPr lang="en-US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DINO</a:t>
            </a:r>
            <a:r>
              <a:rPr lang="ru-RU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в клетке из-за положительной петли обратной связи. Можно предположить, что </a:t>
            </a:r>
            <a:r>
              <a:rPr lang="en-US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ru-RU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увеличением вирусной нагрузки более ярко проявляется зависимость в транскрипции белок-кодирующих генов и генов регуляторных РНК.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63DCDB5-2ED8-4E02-84AF-309D488040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2772881" y="2244917"/>
            <a:ext cx="6646234" cy="1862513"/>
          </a:xfrm>
          <a:prstGeom prst="rect">
            <a:avLst/>
          </a:prstGeom>
        </p:spPr>
      </p:pic>
      <p:pic>
        <p:nvPicPr>
          <p:cNvPr id="6" name="Объект 10">
            <a:extLst>
              <a:ext uri="{FF2B5EF4-FFF2-40B4-BE49-F238E27FC236}">
                <a16:creationId xmlns:a16="http://schemas.microsoft.com/office/drawing/2014/main" id="{8DD38910-5FD7-4AA8-8184-87C60A7273B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589"/>
          <a:stretch/>
        </p:blipFill>
        <p:spPr>
          <a:xfrm>
            <a:off x="2772881" y="4110000"/>
            <a:ext cx="6646234" cy="186765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681C02B-D99E-4738-8A78-8D552E6E9675}"/>
              </a:ext>
            </a:extLst>
          </p:cNvPr>
          <p:cNvSpPr txBox="1"/>
          <p:nvPr/>
        </p:nvSpPr>
        <p:spPr>
          <a:xfrm>
            <a:off x="1025235" y="5977654"/>
            <a:ext cx="1014152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Рисунок 4</a:t>
            </a:r>
            <a:r>
              <a:rPr lang="ru-RU" dirty="0">
                <a:latin typeface="+mn-lt"/>
              </a:rPr>
              <a:t> – Зависимость относительного уровня транскрипции </a:t>
            </a:r>
            <a:r>
              <a:rPr lang="en-US" i="1" dirty="0">
                <a:latin typeface="+mn-lt"/>
              </a:rPr>
              <a:t>DINO </a:t>
            </a:r>
            <a:r>
              <a:rPr lang="ru-RU" dirty="0">
                <a:latin typeface="+mn-lt"/>
              </a:rPr>
              <a:t>и </a:t>
            </a:r>
            <a:r>
              <a:rPr lang="ru-RU" dirty="0"/>
              <a:t>уровня мРНК </a:t>
            </a:r>
            <a:r>
              <a:rPr lang="en-US" i="1" dirty="0">
                <a:latin typeface="+mn-lt"/>
              </a:rPr>
              <a:t>TP</a:t>
            </a:r>
            <a:r>
              <a:rPr lang="ru-RU" i="1" dirty="0"/>
              <a:t>5</a:t>
            </a:r>
            <a:r>
              <a:rPr lang="en-US" i="1" dirty="0">
                <a:latin typeface="+mn-lt"/>
              </a:rPr>
              <a:t>3</a:t>
            </a:r>
            <a:r>
              <a:rPr lang="ru-RU" i="1" dirty="0"/>
              <a:t> </a:t>
            </a:r>
            <a:r>
              <a:rPr lang="ru-RU" dirty="0"/>
              <a:t>и</a:t>
            </a:r>
            <a:r>
              <a:rPr lang="en-US" dirty="0">
                <a:latin typeface="+mn-lt"/>
              </a:rPr>
              <a:t> </a:t>
            </a:r>
            <a:r>
              <a:rPr lang="en-US" i="1" dirty="0">
                <a:latin typeface="+mn-lt"/>
              </a:rPr>
              <a:t>TP</a:t>
            </a:r>
            <a:r>
              <a:rPr lang="ru-RU" i="1" dirty="0">
                <a:latin typeface="+mn-lt"/>
              </a:rPr>
              <a:t>7</a:t>
            </a:r>
            <a:r>
              <a:rPr lang="en-US" i="1" dirty="0">
                <a:latin typeface="+mn-lt"/>
              </a:rPr>
              <a:t>3 </a:t>
            </a:r>
            <a:r>
              <a:rPr lang="ru-RU" dirty="0"/>
              <a:t>при разной вирусной нагрузке</a:t>
            </a:r>
          </a:p>
        </p:txBody>
      </p:sp>
      <p:pic>
        <p:nvPicPr>
          <p:cNvPr id="9" name="Рисунок 8" descr="Голова с шестеренками со сплошной заливкой">
            <a:extLst>
              <a:ext uri="{FF2B5EF4-FFF2-40B4-BE49-F238E27FC236}">
                <a16:creationId xmlns:a16="http://schemas.microsoft.com/office/drawing/2014/main" id="{B2CB0825-8C67-4007-ACCD-8AC10ADEA1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599" y="107423"/>
            <a:ext cx="536664" cy="53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966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9BB5783-CED2-4C84-A292-D70CCB8A1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57" y="122509"/>
            <a:ext cx="11913612" cy="1106418"/>
          </a:xfrm>
        </p:spPr>
        <p:txBody>
          <a:bodyPr>
            <a:normAutofit lnSpcReduction="10000"/>
          </a:bodyPr>
          <a:lstStyle/>
          <a:p>
            <a:pPr indent="398463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Выявлено, что уровень экспрессии </a:t>
            </a:r>
            <a:r>
              <a:rPr lang="en-US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HOST</a:t>
            </a:r>
            <a:r>
              <a:rPr lang="ru-RU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прямо коррелирует с уровнем мРНК </a:t>
            </a:r>
            <a:r>
              <a:rPr lang="ru-RU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ТР53 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при вирусной нагрузке 3 - 5 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lg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= 0.03) и при нагрузке более 5 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lg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= 0.02), а также зависит от уровня транскрипции </a:t>
            </a:r>
            <a:r>
              <a:rPr lang="en-US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TP</a:t>
            </a:r>
            <a:r>
              <a:rPr lang="ru-RU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73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при концентрации вируса более 5 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lg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= 0.02) (рис. 5).</a:t>
            </a:r>
          </a:p>
          <a:p>
            <a:endParaRPr lang="ru-RU" dirty="0"/>
          </a:p>
        </p:txBody>
      </p:sp>
      <p:pic>
        <p:nvPicPr>
          <p:cNvPr id="4" name="Объект 4">
            <a:extLst>
              <a:ext uri="{FF2B5EF4-FFF2-40B4-BE49-F238E27FC236}">
                <a16:creationId xmlns:a16="http://schemas.microsoft.com/office/drawing/2014/main" id="{5326775E-AF8E-4B58-BCA8-F0217CE17C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7" y="3236778"/>
            <a:ext cx="4390158" cy="2348058"/>
          </a:xfrm>
          <a:prstGeom prst="rect">
            <a:avLst/>
          </a:prstGeom>
        </p:spPr>
      </p:pic>
      <p:pic>
        <p:nvPicPr>
          <p:cNvPr id="5" name="Объект 4">
            <a:extLst>
              <a:ext uri="{FF2B5EF4-FFF2-40B4-BE49-F238E27FC236}">
                <a16:creationId xmlns:a16="http://schemas.microsoft.com/office/drawing/2014/main" id="{EF0AA54E-696E-4565-8385-8ACC7F64148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419"/>
          <a:stretch/>
        </p:blipFill>
        <p:spPr>
          <a:xfrm>
            <a:off x="277534" y="1057681"/>
            <a:ext cx="5756129" cy="1639907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6C2E258-857F-4A33-B554-BCD92F5D69D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6033663" y="1050863"/>
            <a:ext cx="5756128" cy="16467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69A5892-9E0A-4A0F-8F7B-51173AA76638}"/>
              </a:ext>
            </a:extLst>
          </p:cNvPr>
          <p:cNvSpPr txBox="1"/>
          <p:nvPr/>
        </p:nvSpPr>
        <p:spPr>
          <a:xfrm>
            <a:off x="339871" y="2609228"/>
            <a:ext cx="115122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Рисунок 5 </a:t>
            </a:r>
            <a:r>
              <a:rPr lang="ru-RU" dirty="0">
                <a:latin typeface="+mn-lt"/>
              </a:rPr>
              <a:t>– Корреляция между относительным уровнем транскрипции </a:t>
            </a:r>
            <a:r>
              <a:rPr lang="en-US" i="1" dirty="0">
                <a:latin typeface="+mn-lt"/>
              </a:rPr>
              <a:t>HOST2 </a:t>
            </a:r>
            <a:r>
              <a:rPr lang="ru-RU" dirty="0"/>
              <a:t>и</a:t>
            </a:r>
            <a:r>
              <a:rPr lang="ru-RU" dirty="0">
                <a:latin typeface="+mn-lt"/>
              </a:rPr>
              <a:t> </a:t>
            </a:r>
            <a:r>
              <a:rPr lang="ru-RU" dirty="0"/>
              <a:t>уровнем </a:t>
            </a:r>
            <a:r>
              <a:rPr lang="ru-RU" dirty="0">
                <a:latin typeface="+mn-lt"/>
              </a:rPr>
              <a:t>мРНК </a:t>
            </a:r>
            <a:r>
              <a:rPr lang="en-US" i="1" dirty="0">
                <a:latin typeface="+mn-lt"/>
              </a:rPr>
              <a:t>TP</a:t>
            </a:r>
            <a:r>
              <a:rPr lang="ru-RU" i="1" dirty="0"/>
              <a:t>5</a:t>
            </a:r>
            <a:r>
              <a:rPr lang="en-US" i="1" dirty="0">
                <a:latin typeface="+mn-lt"/>
              </a:rPr>
              <a:t>3</a:t>
            </a:r>
            <a:r>
              <a:rPr lang="ru-RU" i="1" dirty="0"/>
              <a:t> </a:t>
            </a:r>
            <a:r>
              <a:rPr lang="ru-RU" dirty="0"/>
              <a:t>или</a:t>
            </a:r>
            <a:r>
              <a:rPr lang="en-US" dirty="0">
                <a:latin typeface="+mn-lt"/>
              </a:rPr>
              <a:t> </a:t>
            </a:r>
            <a:r>
              <a:rPr lang="en-US" i="1" dirty="0">
                <a:latin typeface="+mn-lt"/>
              </a:rPr>
              <a:t>TP</a:t>
            </a:r>
            <a:r>
              <a:rPr lang="ru-RU" i="1" dirty="0">
                <a:latin typeface="+mn-lt"/>
              </a:rPr>
              <a:t>7</a:t>
            </a:r>
            <a:r>
              <a:rPr lang="en-US" i="1" dirty="0">
                <a:latin typeface="+mn-lt"/>
              </a:rPr>
              <a:t>3 </a:t>
            </a:r>
            <a:r>
              <a:rPr lang="ru-RU" dirty="0"/>
              <a:t>при разной вирусной нагрузке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75A4050-0C51-4584-BA9D-FE1C21650277}"/>
              </a:ext>
            </a:extLst>
          </p:cNvPr>
          <p:cNvSpPr txBox="1"/>
          <p:nvPr/>
        </p:nvSpPr>
        <p:spPr>
          <a:xfrm>
            <a:off x="-86857" y="5537754"/>
            <a:ext cx="471758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Рисунок 6</a:t>
            </a:r>
            <a:r>
              <a:rPr lang="ru-RU" dirty="0"/>
              <a:t> – Обобщение результатов по корреляции между уровнями транскрипции </a:t>
            </a:r>
            <a:r>
              <a:rPr lang="en-US" i="1" dirty="0"/>
              <a:t>DINO</a:t>
            </a:r>
            <a:r>
              <a:rPr lang="en-US" dirty="0"/>
              <a:t> </a:t>
            </a:r>
            <a:r>
              <a:rPr lang="ru-RU" dirty="0"/>
              <a:t>и </a:t>
            </a:r>
            <a:r>
              <a:rPr lang="en-US" i="1" dirty="0"/>
              <a:t>HOST2</a:t>
            </a:r>
            <a:r>
              <a:rPr lang="en-US" dirty="0"/>
              <a:t> </a:t>
            </a:r>
            <a:r>
              <a:rPr lang="ru-RU" dirty="0"/>
              <a:t>и уровнем экспрессии белок-кодирующих генов </a:t>
            </a:r>
            <a:r>
              <a:rPr lang="en-US" i="1" dirty="0"/>
              <a:t>TP73</a:t>
            </a:r>
            <a:r>
              <a:rPr lang="en-US" dirty="0"/>
              <a:t> </a:t>
            </a:r>
            <a:r>
              <a:rPr lang="ru-RU" dirty="0"/>
              <a:t>и </a:t>
            </a:r>
            <a:r>
              <a:rPr lang="en-US" i="1" dirty="0"/>
              <a:t>TP53</a:t>
            </a:r>
            <a:endParaRPr lang="ru-RU" i="1" dirty="0"/>
          </a:p>
        </p:txBody>
      </p:sp>
      <p:pic>
        <p:nvPicPr>
          <p:cNvPr id="11" name="Рисунок 10" descr="Голова с шестеренками со сплошной заливкой">
            <a:extLst>
              <a:ext uri="{FF2B5EF4-FFF2-40B4-BE49-F238E27FC236}">
                <a16:creationId xmlns:a16="http://schemas.microsoft.com/office/drawing/2014/main" id="{F3186DC7-4C29-47AB-A1E4-D0E70C541C1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7534" y="-1527"/>
            <a:ext cx="536664" cy="53666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31B83DA-D8F3-498B-BCF7-69F68CDBD02E}"/>
              </a:ext>
            </a:extLst>
          </p:cNvPr>
          <p:cNvSpPr txBox="1"/>
          <p:nvPr/>
        </p:nvSpPr>
        <p:spPr>
          <a:xfrm>
            <a:off x="5879304" y="3198978"/>
            <a:ext cx="63126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7188" algn="just"/>
            <a:r>
              <a:rPr lang="ru-RU" sz="1800" b="1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Вывод.</a:t>
            </a:r>
            <a:r>
              <a:rPr lang="ru-RU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Экспрессия </a:t>
            </a:r>
            <a:r>
              <a:rPr lang="ru-RU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днРНК</a:t>
            </a: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DINO</a:t>
            </a: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HOST</a:t>
            </a:r>
            <a:r>
              <a:rPr lang="ru-R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в эпителиальных клетках женщин, инфицированных ВПЧ, не отличается от контрольных значений.  Зависимость уровня экспрессии </a:t>
            </a:r>
            <a:r>
              <a:rPr lang="en-US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DINO</a:t>
            </a: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HOST</a:t>
            </a:r>
            <a:r>
              <a:rPr lang="ru-R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TP</a:t>
            </a:r>
            <a:r>
              <a:rPr lang="ru-R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53</a:t>
            </a: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TP</a:t>
            </a:r>
            <a:r>
              <a:rPr lang="ru-R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73</a:t>
            </a: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варьирует от уровня вирусной нагрузки.</a:t>
            </a:r>
          </a:p>
          <a:p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967121-DE3C-4701-AA74-50304CC6903E}"/>
              </a:ext>
            </a:extLst>
          </p:cNvPr>
          <p:cNvSpPr txBox="1"/>
          <p:nvPr/>
        </p:nvSpPr>
        <p:spPr>
          <a:xfrm>
            <a:off x="5903842" y="4673388"/>
            <a:ext cx="628815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Список литературы:</a:t>
            </a:r>
            <a:endParaRPr lang="ru-RU" sz="1600" b="1" dirty="0">
              <a:solidFill>
                <a:schemeClr val="accent6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AutoNum type="arabicPeriod"/>
            </a:pPr>
            <a:r>
              <a:rPr lang="en-US" sz="1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Sharma S, Munger K. Expression of the Long Noncoding RNA DINO in Human Papillomavirus-Positive Cervical Cancer Cells Reactivates the Dormant TP53 Tumor Suppressor through ATM/CHK2 Signaling. mBio. </a:t>
            </a:r>
            <a:r>
              <a:rPr lang="ru-RU" sz="1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2020</a:t>
            </a:r>
            <a:r>
              <a:rPr lang="en-US" sz="16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/>
              <a:t>2. </a:t>
            </a:r>
            <a:r>
              <a:rPr lang="en-US" sz="1600" dirty="0">
                <a:effectLst/>
                <a:ea typeface="Calibri" panose="020F0502020204030204" pitchFamily="34" charset="0"/>
              </a:rPr>
              <a:t>Zhang Y, Jia LG, Wang P, Li J, Tian F, Chu ZP, Kang S. The expression and significance of lncRNA </a:t>
            </a:r>
            <a:r>
              <a:rPr lang="en-US" sz="1600" i="1" dirty="0">
                <a:effectLst/>
                <a:ea typeface="Calibri" panose="020F0502020204030204" pitchFamily="34" charset="0"/>
              </a:rPr>
              <a:t>HOST2</a:t>
            </a:r>
            <a:r>
              <a:rPr lang="en-US" sz="1600" dirty="0">
                <a:effectLst/>
                <a:ea typeface="Calibri" panose="020F0502020204030204" pitchFamily="34" charset="0"/>
              </a:rPr>
              <a:t> and microRNA </a:t>
            </a:r>
            <a:r>
              <a:rPr lang="en-US" sz="1600" i="1" dirty="0">
                <a:effectLst/>
                <a:ea typeface="Calibri" panose="020F0502020204030204" pitchFamily="34" charset="0"/>
              </a:rPr>
              <a:t>let-7b</a:t>
            </a:r>
            <a:r>
              <a:rPr lang="en-US" sz="1600" dirty="0">
                <a:effectLst/>
                <a:ea typeface="Calibri" panose="020F0502020204030204" pitchFamily="34" charset="0"/>
              </a:rPr>
              <a:t> in HPV-positive cervical cancer tissues and cell lines. Eur Rev Med </a:t>
            </a:r>
            <a:r>
              <a:rPr lang="en-US" sz="1600" dirty="0" err="1">
                <a:effectLst/>
                <a:ea typeface="Calibri" panose="020F0502020204030204" pitchFamily="34" charset="0"/>
              </a:rPr>
              <a:t>Pharmacol</a:t>
            </a:r>
            <a:r>
              <a:rPr lang="en-US" sz="1600" dirty="0">
                <a:effectLst/>
                <a:ea typeface="Calibri" panose="020F0502020204030204" pitchFamily="34" charset="0"/>
              </a:rPr>
              <a:t> Sci. 2019</a:t>
            </a:r>
            <a:endParaRPr lang="ru-RU" sz="1600" dirty="0"/>
          </a:p>
        </p:txBody>
      </p:sp>
      <p:pic>
        <p:nvPicPr>
          <p:cNvPr id="13" name="Рисунок 12" descr="Лампочка и шестеренка со сплошной заливкой">
            <a:extLst>
              <a:ext uri="{FF2B5EF4-FFF2-40B4-BE49-F238E27FC236}">
                <a16:creationId xmlns:a16="http://schemas.microsoft.com/office/drawing/2014/main" id="{81A918BD-519E-467C-8B4B-8D0B713F222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79305" y="3168170"/>
            <a:ext cx="429671" cy="429671"/>
          </a:xfrm>
          <a:prstGeom prst="rect">
            <a:avLst/>
          </a:prstGeom>
        </p:spPr>
      </p:pic>
      <p:sp>
        <p:nvSpPr>
          <p:cNvPr id="12" name="Стрелка: пятиугольник 11">
            <a:extLst>
              <a:ext uri="{FF2B5EF4-FFF2-40B4-BE49-F238E27FC236}">
                <a16:creationId xmlns:a16="http://schemas.microsoft.com/office/drawing/2014/main" id="{7562AFD9-5F2A-42C5-A71E-DF1DF2AF5A22}"/>
              </a:ext>
            </a:extLst>
          </p:cNvPr>
          <p:cNvSpPr/>
          <p:nvPr/>
        </p:nvSpPr>
        <p:spPr>
          <a:xfrm flipH="1">
            <a:off x="4072741" y="3903218"/>
            <a:ext cx="1794294" cy="1068617"/>
          </a:xfrm>
          <a:prstGeom prst="homePlate">
            <a:avLst>
              <a:gd name="adj" fmla="val 52034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</a:rPr>
              <a:t>Красными стрелочками обозначено наличие корреляции между уровнем экспрессии генов</a:t>
            </a:r>
          </a:p>
        </p:txBody>
      </p:sp>
    </p:spTree>
    <p:extLst>
      <p:ext uri="{BB962C8B-B14F-4D97-AF65-F5344CB8AC3E}">
        <p14:creationId xmlns:p14="http://schemas.microsoft.com/office/powerpoint/2010/main" val="725429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737</Words>
  <Application>Microsoft Office PowerPoint</Application>
  <PresentationFormat>Широкоэкранный</PresentationFormat>
  <Paragraphs>28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Наталия Афонина</dc:creator>
  <cp:lastModifiedBy>Наталия Афонина</cp:lastModifiedBy>
  <cp:revision>22</cp:revision>
  <dcterms:created xsi:type="dcterms:W3CDTF">2025-04-21T17:23:57Z</dcterms:created>
  <dcterms:modified xsi:type="dcterms:W3CDTF">2025-04-24T19:32:00Z</dcterms:modified>
</cp:coreProperties>
</file>