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handoutMasterIdLst>
    <p:handoutMasterId r:id="rId8"/>
  </p:handoutMasterIdLst>
  <p:sldIdLst>
    <p:sldId id="257" r:id="rId2"/>
    <p:sldId id="258" r:id="rId3"/>
    <p:sldId id="259" r:id="rId4"/>
    <p:sldId id="261" r:id="rId5"/>
    <p:sldId id="262" r:id="rId6"/>
  </p:sldIdLst>
  <p:sldSz cx="9144000" cy="5143500" type="screen16x9"/>
  <p:notesSz cx="6761163" cy="9942513"/>
  <p:defaultTextStyle>
    <a:defPPr>
      <a:defRPr lang="ru-RU"/>
    </a:defPPr>
    <a:lvl1pPr marL="0" algn="l" defTabSz="685797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42899" algn="l" defTabSz="685797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685797" algn="l" defTabSz="685797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28696" algn="l" defTabSz="685797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371595" algn="l" defTabSz="685797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714494" algn="l" defTabSz="685797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057392" algn="l" defTabSz="685797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400291" algn="l" defTabSz="685797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743190" algn="l" defTabSz="685797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BCFEFE"/>
    <a:srgbClr val="0DCFD9"/>
    <a:srgbClr val="68E4EA"/>
    <a:srgbClr val="CCFFCC"/>
    <a:srgbClr val="60EBFE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howOutlineIcons="0" vertBarState="minimized" horzBarState="maximized">
    <p:restoredLeft sz="15987" autoAdjust="0"/>
    <p:restoredTop sz="94660" autoAdjust="0"/>
  </p:normalViewPr>
  <p:slideViewPr>
    <p:cSldViewPr snapToGrid="0">
      <p:cViewPr>
        <p:scale>
          <a:sx n="120" d="100"/>
          <a:sy n="120" d="100"/>
        </p:scale>
        <p:origin x="-462" y="-31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81" d="100"/>
          <a:sy n="81" d="100"/>
        </p:scale>
        <p:origin x="-3984" y="-84"/>
      </p:cViewPr>
      <p:guideLst>
        <p:guide orient="horz" pos="3131"/>
        <p:guide pos="2129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05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29050" y="0"/>
            <a:ext cx="29305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AA7E88-7AF7-4D79-B79F-B4B34AC6CE25}" type="datetimeFigureOut">
              <a:rPr lang="ru-RU" smtClean="0"/>
              <a:t>15.04.2025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44038"/>
            <a:ext cx="293052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29050" y="9444038"/>
            <a:ext cx="293052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000442-749D-4C23-AEBA-0E1100FF8F0E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05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29050" y="0"/>
            <a:ext cx="29305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045D4A-930B-4C68-9291-6762278EDA5B}" type="datetimeFigureOut">
              <a:rPr lang="ru-RU" smtClean="0"/>
              <a:t>15.04.2025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263" y="746125"/>
            <a:ext cx="6624637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6275" y="4722813"/>
            <a:ext cx="5408613" cy="44735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4038"/>
            <a:ext cx="293052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29050" y="9444038"/>
            <a:ext cx="293052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D9F2C8-C025-4375-B88F-A7494B2C4B76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tabLst>
                <a:tab pos="-90488" algn="l"/>
              </a:tabLst>
            </a:pPr>
            <a:r>
              <a:rPr lang="ru-RU" altLang="ko-KR" dirty="0" smtClean="0">
                <a:solidFill>
                  <a:srgbClr val="000000"/>
                </a:solidFill>
                <a:latin typeface="Arial" pitchFamily="34" charset="0"/>
                <a:ea typeface="Batang" charset="-127"/>
                <a:cs typeface="Arial" pitchFamily="34" charset="0"/>
              </a:rPr>
              <a:t>В 2023-2024гг. на ВГ обследовано 101 445 новорожденных: </a:t>
            </a:r>
          </a:p>
          <a:p>
            <a:pPr lv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tabLst>
                <a:tab pos="-90488" algn="l"/>
              </a:tabLst>
            </a:pPr>
            <a:r>
              <a:rPr lang="ru-RU" altLang="ko-KR" dirty="0" smtClean="0">
                <a:solidFill>
                  <a:srgbClr val="000000"/>
                </a:solidFill>
                <a:latin typeface="Arial" pitchFamily="34" charset="0"/>
                <a:ea typeface="Batang" charset="-127"/>
                <a:cs typeface="Arial" pitchFamily="34" charset="0"/>
              </a:rPr>
              <a:t>   в возрасте первых 2х дней жизни (группа 1) - 93431 (92,1%),  </a:t>
            </a:r>
          </a:p>
          <a:p>
            <a:pPr lv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tabLst>
                <a:tab pos="-90488" algn="l"/>
              </a:tabLst>
            </a:pPr>
            <a:r>
              <a:rPr lang="ru-RU" altLang="ko-KR" dirty="0" smtClean="0">
                <a:solidFill>
                  <a:srgbClr val="000000"/>
                </a:solidFill>
                <a:latin typeface="Arial" pitchFamily="34" charset="0"/>
                <a:ea typeface="Batang" charset="-127"/>
                <a:cs typeface="Arial" pitchFamily="34" charset="0"/>
              </a:rPr>
              <a:t>   в возрасте 3-14 дней жизни (группа 2) – 8014 (7,9%). </a:t>
            </a:r>
          </a:p>
          <a:p>
            <a:pPr lv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tabLst>
                <a:tab pos="-90488" algn="l"/>
              </a:tabLst>
            </a:pPr>
            <a:r>
              <a:rPr lang="ru-RU" altLang="ko-KR" dirty="0" smtClean="0">
                <a:solidFill>
                  <a:srgbClr val="000000"/>
                </a:solidFill>
                <a:latin typeface="Arial" pitchFamily="34" charset="0"/>
                <a:ea typeface="Batang" charset="-127"/>
                <a:cs typeface="Arial" pitchFamily="34" charset="0"/>
              </a:rPr>
              <a:t>Пороговый уровень ТТГ крови:</a:t>
            </a:r>
          </a:p>
          <a:p>
            <a:pPr lv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tabLst>
                <a:tab pos="-90488" algn="l"/>
              </a:tabLst>
            </a:pPr>
            <a:r>
              <a:rPr lang="ru-RU" altLang="ko-KR" dirty="0" smtClean="0">
                <a:solidFill>
                  <a:srgbClr val="000000"/>
                </a:solidFill>
                <a:latin typeface="Arial" pitchFamily="34" charset="0"/>
                <a:ea typeface="Batang" charset="-127"/>
                <a:cs typeface="Arial" pitchFamily="34" charset="0"/>
              </a:rPr>
              <a:t>  для детей группы 1 -10,2 </a:t>
            </a:r>
            <a:r>
              <a:rPr lang="ru-RU" altLang="ko-KR" dirty="0" err="1" smtClean="0">
                <a:solidFill>
                  <a:srgbClr val="000000"/>
                </a:solidFill>
                <a:latin typeface="Arial" pitchFamily="34" charset="0"/>
                <a:ea typeface="Batang" charset="-127"/>
                <a:cs typeface="Arial" pitchFamily="34" charset="0"/>
              </a:rPr>
              <a:t>мкМЕ</a:t>
            </a:r>
            <a:r>
              <a:rPr lang="ru-RU" altLang="ko-KR" dirty="0" smtClean="0">
                <a:solidFill>
                  <a:srgbClr val="000000"/>
                </a:solidFill>
                <a:latin typeface="Arial" pitchFamily="34" charset="0"/>
                <a:ea typeface="Batang" charset="-127"/>
                <a:cs typeface="Arial" pitchFamily="34" charset="0"/>
              </a:rPr>
              <a:t>/мл, группы 2 – 8,52 </a:t>
            </a:r>
            <a:r>
              <a:rPr lang="ru-RU" altLang="ko-KR" dirty="0" err="1" smtClean="0">
                <a:solidFill>
                  <a:srgbClr val="000000"/>
                </a:solidFill>
                <a:latin typeface="Arial" pitchFamily="34" charset="0"/>
                <a:ea typeface="Batang" charset="-127"/>
                <a:cs typeface="Arial" pitchFamily="34" charset="0"/>
              </a:rPr>
              <a:t>мкМЕ</a:t>
            </a:r>
            <a:r>
              <a:rPr lang="ru-RU" altLang="ko-KR" dirty="0" smtClean="0">
                <a:solidFill>
                  <a:srgbClr val="000000"/>
                </a:solidFill>
                <a:latin typeface="Arial" pitchFamily="34" charset="0"/>
                <a:ea typeface="Batang" charset="-127"/>
                <a:cs typeface="Arial" pitchFamily="34" charset="0"/>
              </a:rPr>
              <a:t>/мл. </a:t>
            </a:r>
          </a:p>
          <a:p>
            <a:pPr lv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tabLst>
                <a:tab pos="-90488" algn="l"/>
              </a:tabLst>
            </a:pPr>
            <a:r>
              <a:rPr lang="ru-RU" altLang="ko-KR" dirty="0" smtClean="0">
                <a:solidFill>
                  <a:srgbClr val="000000"/>
                </a:solidFill>
                <a:latin typeface="Arial" pitchFamily="34" charset="0"/>
                <a:ea typeface="Batang" charset="-127"/>
                <a:cs typeface="Arial" pitchFamily="34" charset="0"/>
              </a:rPr>
              <a:t>Средний уровень ТТГ крови:</a:t>
            </a:r>
          </a:p>
          <a:p>
            <a:pPr lv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tabLst>
                <a:tab pos="-90488" algn="l"/>
              </a:tabLst>
            </a:pPr>
            <a:r>
              <a:rPr lang="ru-RU" altLang="ko-KR" dirty="0" smtClean="0">
                <a:solidFill>
                  <a:srgbClr val="000000"/>
                </a:solidFill>
                <a:latin typeface="Arial" pitchFamily="34" charset="0"/>
                <a:ea typeface="Batang" charset="-127"/>
                <a:cs typeface="Arial" pitchFamily="34" charset="0"/>
              </a:rPr>
              <a:t>  в группе 1 - 3,23</a:t>
            </a:r>
            <a:r>
              <a:rPr lang="ru-RU" altLang="ko-KR" u="sng" dirty="0" smtClean="0">
                <a:solidFill>
                  <a:srgbClr val="000000"/>
                </a:solidFill>
                <a:latin typeface="Arial" pitchFamily="34" charset="0"/>
                <a:ea typeface="Batang" charset="-127"/>
                <a:cs typeface="Arial" pitchFamily="34" charset="0"/>
              </a:rPr>
              <a:t>+</a:t>
            </a:r>
            <a:r>
              <a:rPr lang="ru-RU" altLang="ko-KR" dirty="0" smtClean="0">
                <a:solidFill>
                  <a:srgbClr val="000000"/>
                </a:solidFill>
                <a:latin typeface="Arial" pitchFamily="34" charset="0"/>
                <a:ea typeface="Batang" charset="-127"/>
                <a:cs typeface="Arial" pitchFamily="34" charset="0"/>
              </a:rPr>
              <a:t>3,4 </a:t>
            </a:r>
            <a:r>
              <a:rPr lang="ru-RU" altLang="ko-KR" dirty="0" err="1" smtClean="0">
                <a:solidFill>
                  <a:srgbClr val="000000"/>
                </a:solidFill>
                <a:latin typeface="Arial" pitchFamily="34" charset="0"/>
                <a:ea typeface="Batang" charset="-127"/>
                <a:cs typeface="Arial" pitchFamily="34" charset="0"/>
              </a:rPr>
              <a:t>мкМЕ</a:t>
            </a:r>
            <a:r>
              <a:rPr lang="ru-RU" altLang="ko-KR" dirty="0" smtClean="0">
                <a:solidFill>
                  <a:srgbClr val="000000"/>
                </a:solidFill>
                <a:latin typeface="Arial" pitchFamily="34" charset="0"/>
                <a:ea typeface="Batang" charset="-127"/>
                <a:cs typeface="Arial" pitchFamily="34" charset="0"/>
              </a:rPr>
              <a:t>/мл, в группе 2 -2,15</a:t>
            </a:r>
            <a:r>
              <a:rPr lang="ru-RU" altLang="ko-KR" u="sng" dirty="0" smtClean="0">
                <a:solidFill>
                  <a:srgbClr val="000000"/>
                </a:solidFill>
                <a:latin typeface="Arial" pitchFamily="34" charset="0"/>
                <a:ea typeface="Batang" charset="-127"/>
                <a:cs typeface="Arial" pitchFamily="34" charset="0"/>
              </a:rPr>
              <a:t>+</a:t>
            </a:r>
            <a:r>
              <a:rPr lang="ru-RU" altLang="ko-KR" dirty="0" smtClean="0">
                <a:solidFill>
                  <a:srgbClr val="000000"/>
                </a:solidFill>
                <a:latin typeface="Arial" pitchFamily="34" charset="0"/>
                <a:ea typeface="Batang" charset="-127"/>
                <a:cs typeface="Arial" pitchFamily="34" charset="0"/>
              </a:rPr>
              <a:t>5,4 </a:t>
            </a:r>
            <a:r>
              <a:rPr lang="ru-RU" altLang="ko-KR" dirty="0" err="1" smtClean="0">
                <a:solidFill>
                  <a:srgbClr val="000000"/>
                </a:solidFill>
                <a:latin typeface="Arial" pitchFamily="34" charset="0"/>
                <a:ea typeface="Batang" charset="-127"/>
                <a:cs typeface="Arial" pitchFamily="34" charset="0"/>
              </a:rPr>
              <a:t>мкМЕ</a:t>
            </a:r>
            <a:r>
              <a:rPr lang="ru-RU" altLang="ko-KR" dirty="0" smtClean="0">
                <a:solidFill>
                  <a:srgbClr val="000000"/>
                </a:solidFill>
                <a:latin typeface="Arial" pitchFamily="34" charset="0"/>
                <a:ea typeface="Batang" charset="-127"/>
                <a:cs typeface="Arial" pitchFamily="34" charset="0"/>
              </a:rPr>
              <a:t>/мл. </a:t>
            </a:r>
          </a:p>
          <a:p>
            <a:pPr lv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tabLst>
                <a:tab pos="-90488" algn="l"/>
              </a:tabLst>
            </a:pPr>
            <a:r>
              <a:rPr lang="ru-RU" altLang="ko-KR" dirty="0" smtClean="0">
                <a:solidFill>
                  <a:srgbClr val="000000"/>
                </a:solidFill>
                <a:latin typeface="Arial" pitchFamily="34" charset="0"/>
                <a:ea typeface="Batang" charset="-127"/>
                <a:cs typeface="Arial" pitchFamily="34" charset="0"/>
              </a:rPr>
              <a:t>Частота ВГ по данным НС составила 1:2254 (1:2396 в группе 1, 1:1336 в группе 2). </a:t>
            </a:r>
          </a:p>
          <a:p>
            <a:pPr>
              <a:lnSpc>
                <a:spcPct val="110000"/>
              </a:lnSpc>
            </a:pPr>
            <a:r>
              <a:rPr lang="ru-RU" altLang="ko-KR" dirty="0" smtClean="0">
                <a:solidFill>
                  <a:srgbClr val="000000"/>
                </a:solidFill>
                <a:latin typeface="Arial" pitchFamily="34" charset="0"/>
                <a:ea typeface="Batang" charset="-127"/>
                <a:cs typeface="Arial" pitchFamily="34" charset="0"/>
              </a:rPr>
              <a:t>Отмечено увеличение первичной </a:t>
            </a:r>
            <a:r>
              <a:rPr lang="ru-RU" altLang="ko-KR" dirty="0" err="1" smtClean="0">
                <a:solidFill>
                  <a:srgbClr val="000000"/>
                </a:solidFill>
                <a:latin typeface="Arial" pitchFamily="34" charset="0"/>
                <a:ea typeface="Batang" charset="-127"/>
                <a:cs typeface="Arial" pitchFamily="34" charset="0"/>
              </a:rPr>
              <a:t>гипертиротропинемии</a:t>
            </a:r>
            <a:r>
              <a:rPr lang="ru-RU" altLang="ko-KR" dirty="0" smtClean="0">
                <a:solidFill>
                  <a:srgbClr val="000000"/>
                </a:solidFill>
                <a:latin typeface="Arial" pitchFamily="34" charset="0"/>
                <a:ea typeface="Batang" charset="-127"/>
                <a:cs typeface="Arial" pitchFamily="34" charset="0"/>
              </a:rPr>
              <a:t> в 2023-2024гг.:</a:t>
            </a:r>
          </a:p>
          <a:p>
            <a:pPr>
              <a:lnSpc>
                <a:spcPct val="110000"/>
              </a:lnSpc>
            </a:pPr>
            <a:r>
              <a:rPr lang="ru-RU" altLang="ko-KR" dirty="0" smtClean="0">
                <a:solidFill>
                  <a:srgbClr val="000000"/>
                </a:solidFill>
                <a:latin typeface="Arial" pitchFamily="34" charset="0"/>
                <a:ea typeface="Batang" charset="-127"/>
                <a:cs typeface="Arial" pitchFamily="34" charset="0"/>
              </a:rPr>
              <a:t> в группе 1  -1,29%;   в группе 2 -1,49%. </a:t>
            </a:r>
          </a:p>
          <a:p>
            <a:pPr>
              <a:lnSpc>
                <a:spcPct val="110000"/>
              </a:lnSpc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Анализ результатов НС на ВГ в 2023-2024 гг. показал повышение порогового уровня ТТГ крови при обследовании детей в возрасте первых 2х дней до 10,2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мкМЕ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/мл в сравнении с пороговым уровнем ТТГ 8,52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мкМЕ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/мл у детей 3-14 дней жизни.</a:t>
            </a:r>
          </a:p>
          <a:p>
            <a:pPr>
              <a:lnSpc>
                <a:spcPct val="110000"/>
              </a:lnSpc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Изменение сроков обследования новорожденных при проведении НС требует внимательного изучения пороговых уровней ТТГ для предотвращения необоснованных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ретестов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.</a:t>
            </a:r>
            <a:endParaRPr lang="ru-RU" altLang="ko-KR" dirty="0" smtClean="0">
              <a:latin typeface="Arial" pitchFamily="34" charset="0"/>
              <a:cs typeface="Arial" pitchFamily="34" charset="0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D9F2C8-C025-4375-B88F-A7494B2C4B76}" type="slidenum">
              <a:rPr lang="ru-RU" smtClean="0"/>
              <a:t>5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843" indent="0" algn="ctr">
              <a:buNone/>
              <a:defRPr sz="1500"/>
            </a:lvl2pPr>
            <a:lvl3pPr marL="685686" indent="0" algn="ctr">
              <a:buNone/>
              <a:defRPr sz="1300"/>
            </a:lvl3pPr>
            <a:lvl4pPr marL="1028529" indent="0" algn="ctr">
              <a:buNone/>
              <a:defRPr sz="1200"/>
            </a:lvl4pPr>
            <a:lvl5pPr marL="1371372" indent="0" algn="ctr">
              <a:buNone/>
              <a:defRPr sz="1200"/>
            </a:lvl5pPr>
            <a:lvl6pPr marL="1714215" indent="0" algn="ctr">
              <a:buNone/>
              <a:defRPr sz="1200"/>
            </a:lvl6pPr>
            <a:lvl7pPr marL="2057058" indent="0" algn="ctr">
              <a:buNone/>
              <a:defRPr sz="1200"/>
            </a:lvl7pPr>
            <a:lvl8pPr marL="2399901" indent="0" algn="ctr">
              <a:buNone/>
              <a:defRPr sz="1200"/>
            </a:lvl8pPr>
            <a:lvl9pPr marL="2742743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82595-D066-45E8-A197-2845794F9AE4}" type="datetimeFigureOut">
              <a:rPr lang="ru-RU" smtClean="0"/>
              <a:pPr/>
              <a:t>15.04.2025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AB860-A0F4-4FDE-8E39-B3026366951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267305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82595-D066-45E8-A197-2845794F9AE4}" type="datetimeFigureOut">
              <a:rPr lang="ru-RU" smtClean="0"/>
              <a:pPr/>
              <a:t>15.04.2025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AB860-A0F4-4FDE-8E39-B3026366951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219745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82595-D066-45E8-A197-2845794F9AE4}" type="datetimeFigureOut">
              <a:rPr lang="ru-RU" smtClean="0"/>
              <a:pPr/>
              <a:t>15.04.2025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AB860-A0F4-4FDE-8E39-B3026366951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313237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82595-D066-45E8-A197-2845794F9AE4}" type="datetimeFigureOut">
              <a:rPr lang="ru-RU" smtClean="0"/>
              <a:pPr/>
              <a:t>15.04.2025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AB860-A0F4-4FDE-8E39-B3026366951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09456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7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7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84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686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3pPr>
            <a:lvl4pPr marL="1028529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37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21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058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399901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2743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82595-D066-45E8-A197-2845794F9AE4}" type="datetimeFigureOut">
              <a:rPr lang="ru-RU" smtClean="0"/>
              <a:pPr/>
              <a:t>15.04.2025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AB860-A0F4-4FDE-8E39-B3026366951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138882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82595-D066-45E8-A197-2845794F9AE4}" type="datetimeFigureOut">
              <a:rPr lang="ru-RU" smtClean="0"/>
              <a:pPr/>
              <a:t>15.04.2025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AB860-A0F4-4FDE-8E39-B3026366951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498175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43" indent="0">
              <a:buNone/>
              <a:defRPr sz="1500" b="1"/>
            </a:lvl2pPr>
            <a:lvl3pPr marL="685686" indent="0">
              <a:buNone/>
              <a:defRPr sz="1300" b="1"/>
            </a:lvl3pPr>
            <a:lvl4pPr marL="1028529" indent="0">
              <a:buNone/>
              <a:defRPr sz="1200" b="1"/>
            </a:lvl4pPr>
            <a:lvl5pPr marL="1371372" indent="0">
              <a:buNone/>
              <a:defRPr sz="1200" b="1"/>
            </a:lvl5pPr>
            <a:lvl6pPr marL="1714215" indent="0">
              <a:buNone/>
              <a:defRPr sz="1200" b="1"/>
            </a:lvl6pPr>
            <a:lvl7pPr marL="2057058" indent="0">
              <a:buNone/>
              <a:defRPr sz="1200" b="1"/>
            </a:lvl7pPr>
            <a:lvl8pPr marL="2399901" indent="0">
              <a:buNone/>
              <a:defRPr sz="1200" b="1"/>
            </a:lvl8pPr>
            <a:lvl9pPr marL="2742743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43" indent="0">
              <a:buNone/>
              <a:defRPr sz="1500" b="1"/>
            </a:lvl2pPr>
            <a:lvl3pPr marL="685686" indent="0">
              <a:buNone/>
              <a:defRPr sz="1300" b="1"/>
            </a:lvl3pPr>
            <a:lvl4pPr marL="1028529" indent="0">
              <a:buNone/>
              <a:defRPr sz="1200" b="1"/>
            </a:lvl4pPr>
            <a:lvl5pPr marL="1371372" indent="0">
              <a:buNone/>
              <a:defRPr sz="1200" b="1"/>
            </a:lvl5pPr>
            <a:lvl6pPr marL="1714215" indent="0">
              <a:buNone/>
              <a:defRPr sz="1200" b="1"/>
            </a:lvl6pPr>
            <a:lvl7pPr marL="2057058" indent="0">
              <a:buNone/>
              <a:defRPr sz="1200" b="1"/>
            </a:lvl7pPr>
            <a:lvl8pPr marL="2399901" indent="0">
              <a:buNone/>
              <a:defRPr sz="1200" b="1"/>
            </a:lvl8pPr>
            <a:lvl9pPr marL="2742743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82595-D066-45E8-A197-2845794F9AE4}" type="datetimeFigureOut">
              <a:rPr lang="ru-RU" smtClean="0"/>
              <a:pPr/>
              <a:t>15.04.2025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AB860-A0F4-4FDE-8E39-B3026366951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816657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82595-D066-45E8-A197-2845794F9AE4}" type="datetimeFigureOut">
              <a:rPr lang="ru-RU" smtClean="0"/>
              <a:pPr/>
              <a:t>15.04.2025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AB860-A0F4-4FDE-8E39-B3026366951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428058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82595-D066-45E8-A197-2845794F9AE4}" type="datetimeFigureOut">
              <a:rPr lang="ru-RU" smtClean="0"/>
              <a:pPr/>
              <a:t>15.04.2025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AB860-A0F4-4FDE-8E39-B3026366951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799226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843" indent="0">
              <a:buNone/>
              <a:defRPr sz="1000"/>
            </a:lvl2pPr>
            <a:lvl3pPr marL="685686" indent="0">
              <a:buNone/>
              <a:defRPr sz="900"/>
            </a:lvl3pPr>
            <a:lvl4pPr marL="1028529" indent="0">
              <a:buNone/>
              <a:defRPr sz="700"/>
            </a:lvl4pPr>
            <a:lvl5pPr marL="1371372" indent="0">
              <a:buNone/>
              <a:defRPr sz="700"/>
            </a:lvl5pPr>
            <a:lvl6pPr marL="1714215" indent="0">
              <a:buNone/>
              <a:defRPr sz="700"/>
            </a:lvl6pPr>
            <a:lvl7pPr marL="2057058" indent="0">
              <a:buNone/>
              <a:defRPr sz="700"/>
            </a:lvl7pPr>
            <a:lvl8pPr marL="2399901" indent="0">
              <a:buNone/>
              <a:defRPr sz="700"/>
            </a:lvl8pPr>
            <a:lvl9pPr marL="2742743" indent="0">
              <a:buNone/>
              <a:defRPr sz="7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82595-D066-45E8-A197-2845794F9AE4}" type="datetimeFigureOut">
              <a:rPr lang="ru-RU" smtClean="0"/>
              <a:pPr/>
              <a:t>15.04.2025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AB860-A0F4-4FDE-8E39-B3026366951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379298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843" indent="0">
              <a:buNone/>
              <a:defRPr sz="2100"/>
            </a:lvl2pPr>
            <a:lvl3pPr marL="685686" indent="0">
              <a:buNone/>
              <a:defRPr sz="1800"/>
            </a:lvl3pPr>
            <a:lvl4pPr marL="1028529" indent="0">
              <a:buNone/>
              <a:defRPr sz="1500"/>
            </a:lvl4pPr>
            <a:lvl5pPr marL="1371372" indent="0">
              <a:buNone/>
              <a:defRPr sz="1500"/>
            </a:lvl5pPr>
            <a:lvl6pPr marL="1714215" indent="0">
              <a:buNone/>
              <a:defRPr sz="1500"/>
            </a:lvl6pPr>
            <a:lvl7pPr marL="2057058" indent="0">
              <a:buNone/>
              <a:defRPr sz="1500"/>
            </a:lvl7pPr>
            <a:lvl8pPr marL="2399901" indent="0">
              <a:buNone/>
              <a:defRPr sz="1500"/>
            </a:lvl8pPr>
            <a:lvl9pPr marL="2742743" indent="0">
              <a:buNone/>
              <a:defRPr sz="15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843" indent="0">
              <a:buNone/>
              <a:defRPr sz="1000"/>
            </a:lvl2pPr>
            <a:lvl3pPr marL="685686" indent="0">
              <a:buNone/>
              <a:defRPr sz="900"/>
            </a:lvl3pPr>
            <a:lvl4pPr marL="1028529" indent="0">
              <a:buNone/>
              <a:defRPr sz="700"/>
            </a:lvl4pPr>
            <a:lvl5pPr marL="1371372" indent="0">
              <a:buNone/>
              <a:defRPr sz="700"/>
            </a:lvl5pPr>
            <a:lvl6pPr marL="1714215" indent="0">
              <a:buNone/>
              <a:defRPr sz="700"/>
            </a:lvl6pPr>
            <a:lvl7pPr marL="2057058" indent="0">
              <a:buNone/>
              <a:defRPr sz="700"/>
            </a:lvl7pPr>
            <a:lvl8pPr marL="2399901" indent="0">
              <a:buNone/>
              <a:defRPr sz="700"/>
            </a:lvl8pPr>
            <a:lvl9pPr marL="2742743" indent="0">
              <a:buNone/>
              <a:defRPr sz="7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82595-D066-45E8-A197-2845794F9AE4}" type="datetimeFigureOut">
              <a:rPr lang="ru-RU" smtClean="0"/>
              <a:pPr/>
              <a:t>15.04.2025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AB860-A0F4-4FDE-8E39-B3026366951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770946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22321" tIns="11160" rIns="22321" bIns="1116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3"/>
          </a:xfrm>
          <a:prstGeom prst="rect">
            <a:avLst/>
          </a:prstGeom>
        </p:spPr>
        <p:txBody>
          <a:bodyPr vert="horz" lIns="22321" tIns="11160" rIns="22321" bIns="1116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22321" tIns="11160" rIns="22321" bIns="1116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</a:lstStyle>
          <a:p>
            <a:fld id="{F3B82595-D066-45E8-A197-2845794F9AE4}" type="datetimeFigureOut">
              <a:rPr lang="ru-RU" smtClean="0"/>
              <a:pPr/>
              <a:t>15.04.2025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22321" tIns="11160" rIns="22321" bIns="1116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22321" tIns="11160" rIns="22321" bIns="1116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</a:lstStyle>
          <a:p>
            <a:fld id="{BFAAB860-A0F4-4FDE-8E39-B3026366951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313003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686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Helvetica" panose="020B0604020202020204" pitchFamily="34" charset="0"/>
          <a:ea typeface="+mj-ea"/>
          <a:cs typeface="Helvetica" panose="020B0604020202020204" pitchFamily="34" charset="0"/>
        </a:defRPr>
      </a:lvl1pPr>
    </p:titleStyle>
    <p:bodyStyle>
      <a:lvl1pPr marL="171421" indent="-171421" algn="l" defTabSz="685686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Helvetica" panose="020B0604020202020204" pitchFamily="34" charset="0"/>
          <a:ea typeface="+mn-ea"/>
          <a:cs typeface="Helvetica" panose="020B0604020202020204" pitchFamily="34" charset="0"/>
        </a:defRPr>
      </a:lvl1pPr>
      <a:lvl2pPr marL="514265" indent="-171421" algn="l" defTabSz="68568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Helvetica" panose="020B0604020202020204" pitchFamily="34" charset="0"/>
          <a:ea typeface="+mn-ea"/>
          <a:cs typeface="Helvetica" panose="020B0604020202020204" pitchFamily="34" charset="0"/>
        </a:defRPr>
      </a:lvl2pPr>
      <a:lvl3pPr marL="857107" indent="-171421" algn="l" defTabSz="68568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Helvetica" panose="020B0604020202020204" pitchFamily="34" charset="0"/>
          <a:ea typeface="+mn-ea"/>
          <a:cs typeface="Helvetica" panose="020B0604020202020204" pitchFamily="34" charset="0"/>
        </a:defRPr>
      </a:lvl3pPr>
      <a:lvl4pPr marL="1199950" indent="-171421" algn="l" defTabSz="68568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Helvetica" panose="020B0604020202020204" pitchFamily="34" charset="0"/>
          <a:ea typeface="+mn-ea"/>
          <a:cs typeface="Helvetica" panose="020B0604020202020204" pitchFamily="34" charset="0"/>
        </a:defRPr>
      </a:lvl4pPr>
      <a:lvl5pPr marL="1542793" indent="-171421" algn="l" defTabSz="68568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Helvetica" panose="020B0604020202020204" pitchFamily="34" charset="0"/>
          <a:ea typeface="+mn-ea"/>
          <a:cs typeface="Helvetica" panose="020B0604020202020204" pitchFamily="34" charset="0"/>
        </a:defRPr>
      </a:lvl5pPr>
      <a:lvl6pPr marL="1885636" indent="-171421" algn="l" defTabSz="68568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479" indent="-171421" algn="l" defTabSz="68568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322" indent="-171421" algn="l" defTabSz="68568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165" indent="-171421" algn="l" defTabSz="68568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686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1pPr>
      <a:lvl2pPr marL="342843" algn="l" defTabSz="685686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685686" algn="l" defTabSz="685686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529" algn="l" defTabSz="685686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372" algn="l" defTabSz="685686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215" algn="l" defTabSz="685686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058" algn="l" defTabSz="685686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2399901" algn="l" defTabSz="685686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2742743" algn="l" defTabSz="685686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1"/>
          <p:cNvSpPr txBox="1">
            <a:spLocks/>
          </p:cNvSpPr>
          <p:nvPr/>
        </p:nvSpPr>
        <p:spPr>
          <a:xfrm>
            <a:off x="2855342" y="61030"/>
            <a:ext cx="6064371" cy="1983430"/>
          </a:xfrm>
          <a:prstGeom prst="rect">
            <a:avLst/>
          </a:prstGeom>
        </p:spPr>
        <p:txBody>
          <a:bodyPr vert="horz" lIns="22321" tIns="11160" rIns="22321" bIns="11160" rtlCol="0" anchor="ctr"/>
          <a:lstStyle>
            <a:defPPr>
              <a:defRPr lang="en-US"/>
            </a:defPPr>
            <a:lvl1pPr marL="0" algn="l" defTabSz="2809037" rtl="0" eaLnBrk="1" latinLnBrk="0" hangingPunct="1">
              <a:defRPr sz="3686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1404518" algn="l" defTabSz="2809037" rtl="0" eaLnBrk="1" latinLnBrk="0" hangingPunct="1">
              <a:defRPr sz="5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809037" algn="l" defTabSz="2809037" rtl="0" eaLnBrk="1" latinLnBrk="0" hangingPunct="1">
              <a:defRPr sz="5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213555" algn="l" defTabSz="2809037" rtl="0" eaLnBrk="1" latinLnBrk="0" hangingPunct="1">
              <a:defRPr sz="5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618074" algn="l" defTabSz="2809037" rtl="0" eaLnBrk="1" latinLnBrk="0" hangingPunct="1">
              <a:defRPr sz="5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022592" algn="l" defTabSz="2809037" rtl="0" eaLnBrk="1" latinLnBrk="0" hangingPunct="1">
              <a:defRPr sz="5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427110" algn="l" defTabSz="2809037" rtl="0" eaLnBrk="1" latinLnBrk="0" hangingPunct="1">
              <a:defRPr sz="5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9831629" algn="l" defTabSz="2809037" rtl="0" eaLnBrk="1" latinLnBrk="0" hangingPunct="1">
              <a:defRPr sz="5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236147" algn="l" defTabSz="2809037" rtl="0" eaLnBrk="1" latinLnBrk="0" hangingPunct="1">
              <a:defRPr sz="5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r>
              <a:rPr lang="ru-RU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Первые результаты </a:t>
            </a:r>
            <a:r>
              <a:rPr lang="ru-RU" sz="24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неонатального</a:t>
            </a:r>
            <a:r>
              <a:rPr lang="ru-RU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скрининга на врожденный гипотиреоз при переходе на ранний забор крови у новорожденных</a:t>
            </a:r>
            <a:endParaRPr lang="ru-RU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7" descr="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9499" y="165289"/>
            <a:ext cx="2520494" cy="1680764"/>
          </a:xfrm>
          <a:prstGeom prst="rect">
            <a:avLst/>
          </a:prstGeom>
          <a:noFill/>
          <a:ln w="25400" cap="rnd" cmpd="sng">
            <a:solidFill>
              <a:srgbClr val="00B0F0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500334" y="2505253"/>
            <a:ext cx="8091576" cy="1084880"/>
          </a:xfrm>
          <a:prstGeom prst="rect">
            <a:avLst/>
          </a:prstGeom>
          <a:noFill/>
        </p:spPr>
        <p:txBody>
          <a:bodyPr wrap="square" lIns="22321" tIns="11160" rIns="22321" bIns="11160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1600" b="1" dirty="0">
                <a:latin typeface="Arial" pitchFamily="34" charset="0"/>
                <a:cs typeface="Arial" pitchFamily="34" charset="0"/>
              </a:rPr>
              <a:t>ГБУЗ «НИИ-Краевая клиническая больница №1 им. проф. </a:t>
            </a:r>
            <a:r>
              <a:rPr lang="ru-RU" sz="1600" b="1" dirty="0" err="1">
                <a:latin typeface="Arial" pitchFamily="34" charset="0"/>
                <a:cs typeface="Arial" pitchFamily="34" charset="0"/>
              </a:rPr>
              <a:t>С.В.Очаповского</a:t>
            </a:r>
            <a:r>
              <a:rPr lang="ru-RU" sz="1600" b="1" dirty="0">
                <a:latin typeface="Arial" pitchFamily="34" charset="0"/>
                <a:cs typeface="Arial" pitchFamily="34" charset="0"/>
              </a:rPr>
              <a:t>». </a:t>
            </a:r>
            <a:endParaRPr lang="ru-RU" sz="1600" b="1" dirty="0" smtClean="0"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ru-RU" sz="1600" b="1" dirty="0" smtClean="0">
                <a:latin typeface="Arial" pitchFamily="34" charset="0"/>
                <a:cs typeface="Arial" pitchFamily="34" charset="0"/>
              </a:rPr>
              <a:t>Кубанская </a:t>
            </a:r>
            <a:r>
              <a:rPr lang="ru-RU" sz="1600" b="1" dirty="0">
                <a:latin typeface="Arial" pitchFamily="34" charset="0"/>
                <a:cs typeface="Arial" pitchFamily="34" charset="0"/>
              </a:rPr>
              <a:t>межрегиональная медико-генетическая консультация. </a:t>
            </a:r>
            <a:r>
              <a:rPr lang="ru-RU" sz="1600" b="1" dirty="0" err="1">
                <a:latin typeface="Arial" pitchFamily="34" charset="0"/>
                <a:cs typeface="Arial" pitchFamily="34" charset="0"/>
              </a:rPr>
              <a:t>г.Краснодар</a:t>
            </a:r>
            <a:r>
              <a:rPr lang="ru-RU" sz="1600" b="1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E-mail: kubanmgk@mail.ru</a:t>
            </a:r>
            <a:r>
              <a:rPr lang="ru-RU" sz="1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sz="16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31657" y="4536570"/>
            <a:ext cx="8483511" cy="237982"/>
          </a:xfrm>
          <a:prstGeom prst="rect">
            <a:avLst/>
          </a:prstGeom>
          <a:noFill/>
        </p:spPr>
        <p:txBody>
          <a:bodyPr wrap="square" lIns="22321" tIns="11160" rIns="22321" bIns="11160" rtlCol="0">
            <a:spAutoFit/>
          </a:bodyPr>
          <a:lstStyle/>
          <a:p>
            <a:r>
              <a:rPr lang="ru-RU" b="1" dirty="0" smtClean="0">
                <a:latin typeface="Arial" pitchFamily="34" charset="0"/>
                <a:cs typeface="Arial" pitchFamily="34" charset="0"/>
              </a:rPr>
              <a:t>Источник финансирования: отсутствует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174520" y="2006776"/>
            <a:ext cx="4809420" cy="268759"/>
          </a:xfrm>
          <a:prstGeom prst="rect">
            <a:avLst/>
          </a:prstGeom>
          <a:noFill/>
        </p:spPr>
        <p:txBody>
          <a:bodyPr wrap="square" lIns="22321" tIns="11160" rIns="22321" bIns="11160" rtlCol="0">
            <a:spAutoFit/>
          </a:bodyPr>
          <a:lstStyle/>
          <a:p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Голихина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Т.А.,  Шумливая Е.О.,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Матулевич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С.А.</a:t>
            </a:r>
            <a:endParaRPr lang="ru-RU" sz="16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Picture 14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 xmlns="">
                  <a14:imgLayer r:embed="">
                    <a14:imgEffect>
                      <a14:brightnessContrast bright="1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120585" y="3494157"/>
            <a:ext cx="1833633" cy="1484694"/>
          </a:xfrm>
          <a:prstGeom prst="rect">
            <a:avLst/>
          </a:prstGeom>
          <a:noFill/>
          <a:ln w="25400" cmpd="sng">
            <a:solidFill>
              <a:srgbClr val="00B0F0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72529" y="1"/>
            <a:ext cx="8824822" cy="4966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algn="ctr" defTabSz="914400" rtl="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ko-K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Batang"/>
                <a:cs typeface="Arial" pitchFamily="34" charset="0"/>
              </a:rPr>
              <a:t>Актуальность</a:t>
            </a:r>
          </a:p>
          <a:p>
            <a:pPr marL="0" marR="0" lvl="0" indent="180975" algn="l" defTabSz="914400" rtl="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ko-K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Batang"/>
                <a:cs typeface="Arial" pitchFamily="34" charset="0"/>
              </a:rPr>
              <a:t>Врожденный гипотиреоз (ВГ) - одно из наиболее часто встречающихся врожденных заболеваний щитовидной железы у детей, в основе которого лежит полная или частичная недостаточность </a:t>
            </a:r>
            <a:r>
              <a:rPr kumimoji="0" lang="ru-RU" altLang="ko-KR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Batang"/>
                <a:cs typeface="Arial" pitchFamily="34" charset="0"/>
              </a:rPr>
              <a:t>тиреоидных</a:t>
            </a:r>
            <a:r>
              <a:rPr kumimoji="0" lang="ru-RU" altLang="ko-K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Batang"/>
                <a:cs typeface="Arial" pitchFamily="34" charset="0"/>
              </a:rPr>
              <a:t> гормонов, приводящая к задержке развития всех органов и систем организма при отсутствии своевременно начатого лечения.</a:t>
            </a:r>
            <a:endParaRPr kumimoji="0" lang="ru-RU" altLang="ko-K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180975" algn="l" defTabSz="914400" rtl="0" eaLnBrk="0" fontAlgn="base" latinLnBrk="0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ko-K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Частота ВГ по данным </a:t>
            </a:r>
            <a:r>
              <a:rPr kumimoji="0" lang="ru-RU" altLang="ko-KR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неонатального</a:t>
            </a:r>
            <a:r>
              <a:rPr kumimoji="0" lang="ru-RU" altLang="ko-K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скрининга (НС) колеблется от 1:3000-4000 новорожденных в Европе и Северной Америке до 1:6000-7000 новорожденных в Японии. В РФ частота ВГ составляет 1:3600 новорожденных.</a:t>
            </a:r>
            <a:endParaRPr kumimoji="0" lang="ru-RU" altLang="ko-K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180975" algn="l" defTabSz="914400" rtl="0" eaLnBrk="0" fontAlgn="base" latinLnBrk="0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ko-K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Высокая частота ВГ и возможность эффективной реабилитации при ранней диагностике служат основанием для проведения массового скрининга новорожденных на данное заболевание. Рекомендуется исследование уровня ТТГ у новорожденного не позднее 5 суток жизни (оптимальный срок - полные 3-и сутки) в пятне цельной крови.</a:t>
            </a:r>
            <a:endParaRPr kumimoji="0" lang="ru-RU" altLang="ko-K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180975" algn="l" defTabSz="914400" rtl="0" eaLnBrk="0" fontAlgn="base" latinLnBrk="0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ko-K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НС на ВГ в России начал внедряться с 1993г., забор крови проводился на 4-5 день жизни. </a:t>
            </a:r>
          </a:p>
          <a:p>
            <a:pPr marL="0" marR="0" lvl="0" indent="180975" algn="l" defTabSz="914400" rtl="0" eaLnBrk="0" fontAlgn="base" latinLnBrk="0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ko-K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 01.01.2023 в РФ проводится расширенный </a:t>
            </a:r>
            <a:r>
              <a:rPr kumimoji="0" lang="ru-RU" altLang="ko-KR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неонатальный</a:t>
            </a:r>
            <a:r>
              <a:rPr kumimoji="0" lang="ru-RU" altLang="ko-K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скрининг (РНС), в рамках которого кровь у новорожденных берется в первые 24-48 часов жизни.</a:t>
            </a:r>
            <a:endParaRPr kumimoji="0" lang="ru-RU" altLang="ko-K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238836" y="175102"/>
            <a:ext cx="8652679" cy="43765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algn="ctr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ko-K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Batang" charset="-127"/>
                <a:cs typeface="Arial" pitchFamily="34" charset="0"/>
              </a:rPr>
              <a:t>Цель</a:t>
            </a:r>
            <a:r>
              <a:rPr kumimoji="0" lang="ru-RU" altLang="ko-K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</a:p>
          <a:p>
            <a:pPr marL="0" marR="0" lvl="0" indent="180975" algn="l" defTabSz="914400" rtl="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ko-K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Batang" charset="-127"/>
                <a:cs typeface="Arial" pitchFamily="34" charset="0"/>
              </a:rPr>
              <a:t>Оценить эффективность НС на ВГ в связи с переходом на ранний забор крови у новорожденных.</a:t>
            </a:r>
            <a:endParaRPr kumimoji="0" lang="ru-RU" altLang="ko-K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algn="ct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ko-K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Методы</a:t>
            </a:r>
            <a:endParaRPr kumimoji="0" lang="ru-RU" altLang="ko-K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180975" algn="l" defTabSz="914400" rtl="0" eaLnBrk="0" fontAlgn="base" latinLnBrk="0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ko-K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Проведен ретроспективный анализ результатов обследования на ВГ детей, родившихся в Краснодарском крае с 1.01.23 по 31.12.24. </a:t>
            </a:r>
          </a:p>
          <a:p>
            <a:pPr marL="0" marR="0" lvl="0" indent="180975" algn="l" defTabSz="914400" rtl="0" eaLnBrk="0" fontAlgn="base" latinLnBrk="0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ko-K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Забор капиллярной крови проводился в основном в первые 24-48 часов жизни у доношенных новорожденных и на 7е сутки у недоношенных детей. </a:t>
            </a:r>
          </a:p>
          <a:p>
            <a:pPr marL="0" marR="0" lvl="0" indent="180975" algn="l" defTabSz="914400" rtl="0" eaLnBrk="0" fontAlgn="base" latinLnBrk="0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ko-K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Определение ТТГ проводили методом </a:t>
            </a:r>
            <a:r>
              <a:rPr kumimoji="0" lang="ru-RU" altLang="ko-KR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иммунофлюоресцентного</a:t>
            </a:r>
            <a:r>
              <a:rPr kumimoji="0" lang="ru-RU" altLang="ko-K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анализа в сухих пятнах крови наборами </a:t>
            </a:r>
            <a:r>
              <a:rPr kumimoji="0" lang="en-US" altLang="ko-K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DELFIA Neonatal </a:t>
            </a:r>
            <a:r>
              <a:rPr kumimoji="0" lang="en-US" altLang="ko-KR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hTSH</a:t>
            </a:r>
            <a:r>
              <a:rPr kumimoji="0" lang="ru-RU" altLang="ko-K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(Финляндия). </a:t>
            </a:r>
          </a:p>
          <a:p>
            <a:pPr marL="0" marR="0" lvl="0" indent="180975" algn="l" defTabSz="914400" rtl="0" eaLnBrk="0" fontAlgn="base" latinLnBrk="0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ko-K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Определение порогового значения (99 </a:t>
            </a:r>
            <a:r>
              <a:rPr kumimoji="0" lang="ru-RU" altLang="ko-KR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перцинтиль</a:t>
            </a:r>
            <a:r>
              <a:rPr kumimoji="0" lang="ru-RU" altLang="ko-K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 ТТГ для новорожденных проводилось на основе репрезентативной совокупности проб </a:t>
            </a:r>
            <a:r>
              <a:rPr kumimoji="0" lang="ru-RU" altLang="ko-KR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 помощью</a:t>
            </a:r>
            <a:r>
              <a:rPr kumimoji="0" lang="ru-RU" altLang="ko-K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разработанного нами программного комплекса «</a:t>
            </a:r>
            <a:r>
              <a:rPr kumimoji="0" lang="ru-RU" altLang="ko-KR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Неоскрин</a:t>
            </a:r>
            <a:r>
              <a:rPr kumimoji="0" lang="ru-RU" altLang="ko-K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», в котором аккумулированы данные обследования на ВГ всех новорожденных Краснодарского края. </a:t>
            </a:r>
            <a:endParaRPr kumimoji="0" lang="ru-RU" altLang="ko-K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731732" y="200873"/>
            <a:ext cx="170399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 smtClean="0">
                <a:latin typeface="Arial" pitchFamily="34" charset="0"/>
                <a:cs typeface="Arial" pitchFamily="34" charset="0"/>
              </a:rPr>
              <a:t>Результаты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120771" y="614150"/>
            <a:ext cx="8911086" cy="3906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80000" algn="l" defTabSz="914400" rtl="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-90488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В Краснодарском крае НС на ВГ проводится с 1994г., забор крови у детей осуществлялся на 4-5 день жизни.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  <a:p>
            <a:pPr marL="0" marR="0" lvl="0" indent="180000" algn="l" defTabSz="914400" rtl="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-90488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Охват скринингом в среднем составил 99,4%.  </a:t>
            </a:r>
          </a:p>
          <a:p>
            <a:pPr marL="0" marR="0" lvl="0" indent="180000" algn="l" defTabSz="914400" rtl="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-90488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Пороговый уровень ТТГ в 2006-2022 гг.  был  9,0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мкМЕ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/мл.</a:t>
            </a:r>
          </a:p>
          <a:p>
            <a:pPr marL="0" marR="0" lvl="0" indent="180000" algn="l" defTabSz="914400" rtl="0" eaLnBrk="0" fontAlgn="base" latinLnBrk="0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-90488" algn="l"/>
              </a:tabLst>
            </a:pPr>
            <a:r>
              <a:rPr kumimoji="0" lang="ru-RU" altLang="ko-KR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Batang" charset="-127"/>
                <a:cs typeface="Arial" pitchFamily="34" charset="0"/>
              </a:rPr>
              <a:t>За </a:t>
            </a:r>
            <a:r>
              <a:rPr kumimoji="0" lang="ru-RU" altLang="ko-K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Batang" charset="-127"/>
                <a:cs typeface="Arial" pitchFamily="34" charset="0"/>
              </a:rPr>
              <a:t>период 1994-2022гг. обследовано 1633789 новорожденных, у 464 диагностирован ВГ.  </a:t>
            </a:r>
          </a:p>
          <a:p>
            <a:pPr lvl="0" indent="180000" defTabSz="9144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tabLst>
                <a:tab pos="-90488" algn="l"/>
              </a:tabLst>
            </a:pPr>
            <a:r>
              <a:rPr kumimoji="0" lang="ru-RU" altLang="ko-K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Batang" charset="-127"/>
                <a:cs typeface="Arial" pitchFamily="34" charset="0"/>
              </a:rPr>
              <a:t>Частота ВГ </a:t>
            </a:r>
            <a:r>
              <a:rPr lang="ru-RU" altLang="ko-KR" sz="1600" dirty="0" smtClean="0">
                <a:latin typeface="Arial" pitchFamily="34" charset="0"/>
                <a:ea typeface="Batang" charset="-127"/>
                <a:cs typeface="Arial" pitchFamily="34" charset="0"/>
              </a:rPr>
              <a:t>1:3520 (</a:t>
            </a:r>
            <a:r>
              <a:rPr kumimoji="0" lang="ru-RU" altLang="ko-K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Batang" charset="-127"/>
                <a:cs typeface="Arial" pitchFamily="34" charset="0"/>
              </a:rPr>
              <a:t>от 1:6636 в 2006г. до 1:2607 в 2018г.). </a:t>
            </a:r>
          </a:p>
          <a:p>
            <a:pPr marL="0" marR="0" lvl="0" indent="180000" algn="l" defTabSz="914400" rtl="0" eaLnBrk="0" fontAlgn="base" latinLnBrk="0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-90488" algn="l"/>
              </a:tabLst>
            </a:pPr>
            <a:r>
              <a:rPr kumimoji="0" lang="ru-RU" altLang="ko-K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Batang" charset="-127"/>
                <a:cs typeface="Arial" pitchFamily="34" charset="0"/>
              </a:rPr>
              <a:t>Частота первичной </a:t>
            </a:r>
            <a:r>
              <a:rPr kumimoji="0" lang="ru-RU" altLang="ko-KR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Batang" charset="-127"/>
                <a:cs typeface="Arial" pitchFamily="34" charset="0"/>
              </a:rPr>
              <a:t>гипертиротропинемии</a:t>
            </a:r>
            <a:r>
              <a:rPr kumimoji="0" lang="ru-RU" altLang="ko-K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Batang" charset="-127"/>
                <a:cs typeface="Arial" pitchFamily="34" charset="0"/>
              </a:rPr>
              <a:t> - от 0,4% в 2003-2005 гг. до 2,2% в 1995-1996 гг. </a:t>
            </a:r>
          </a:p>
          <a:p>
            <a:pPr marL="0" marR="0" lvl="0" indent="180000" algn="l" defTabSz="914400" rtl="0" eaLnBrk="0" fontAlgn="base" latinLnBrk="0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-90488" algn="l"/>
              </a:tabLst>
            </a:pPr>
            <a:r>
              <a:rPr kumimoji="0" lang="ru-RU" altLang="ko-K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Batang" charset="-127"/>
                <a:cs typeface="Arial" pitchFamily="34" charset="0"/>
              </a:rPr>
              <a:t>С 2016 по 2022 гг. число детей группы риска по ВГ не превышало 1%. </a:t>
            </a:r>
          </a:p>
          <a:p>
            <a:pPr marL="0" marR="0" lvl="0" indent="180000" algn="l" defTabSz="914400" rtl="0" eaLnBrk="0" fontAlgn="base" latinLnBrk="0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-90488" algn="l"/>
              </a:tabLst>
            </a:pPr>
            <a:r>
              <a:rPr kumimoji="0" lang="ru-RU" altLang="ko-KR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Batang" charset="-127"/>
                <a:cs typeface="Arial" pitchFamily="34" charset="0"/>
              </a:rPr>
              <a:t>Максимальная концентрация ТТГ в крови (60–80 </a:t>
            </a:r>
            <a:r>
              <a:rPr kumimoji="0" lang="ru-RU" altLang="ko-KR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Batang" charset="-127"/>
                <a:cs typeface="Arial" pitchFamily="34" charset="0"/>
              </a:rPr>
              <a:t>мкМЕ</a:t>
            </a:r>
            <a:r>
              <a:rPr kumimoji="0" lang="ru-RU" altLang="ko-KR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Batang" charset="-127"/>
                <a:cs typeface="Arial" pitchFamily="34" charset="0"/>
              </a:rPr>
              <a:t>/мл) у новорожденного отмечается через 15-30 минут после родов (из-за перерезки пуповины, снижения температуры окружающей среды) с последующим снижением на протяжении примерно 24–48 часов. </a:t>
            </a:r>
          </a:p>
          <a:p>
            <a:pPr lvl="0" indent="180000" defTabSz="9144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tabLst>
                <a:tab pos="-90488" algn="l"/>
              </a:tabLst>
            </a:pPr>
            <a:r>
              <a:rPr lang="ru-RU" altLang="ko-KR" sz="1600" dirty="0" smtClean="0">
                <a:solidFill>
                  <a:srgbClr val="000000"/>
                </a:solidFill>
                <a:latin typeface="Arial" pitchFamily="34" charset="0"/>
                <a:ea typeface="Batang" charset="-127"/>
                <a:cs typeface="Arial" pitchFamily="34" charset="0"/>
              </a:rPr>
              <a:t>Представляла интерес</a:t>
            </a:r>
            <a:r>
              <a:rPr lang="ru-RU" altLang="ko-KR" sz="16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оценка </a:t>
            </a:r>
            <a:r>
              <a:rPr lang="ru-RU" altLang="ko-KR" sz="1600" dirty="0" smtClean="0">
                <a:solidFill>
                  <a:srgbClr val="000000"/>
                </a:solidFill>
                <a:latin typeface="Arial" pitchFamily="34" charset="0"/>
                <a:ea typeface="Batang" charset="-127"/>
                <a:cs typeface="Arial" pitchFamily="34" charset="0"/>
              </a:rPr>
              <a:t>эффективности НС на ВГ в связи с переходом на ранний забор крови  (1-2 дня жизни) у новорожденных с 2023 года.</a:t>
            </a:r>
            <a:r>
              <a:rPr kumimoji="0" lang="ru-RU" altLang="ko-KR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Batang" charset="-127"/>
                <a:cs typeface="Arial" pitchFamily="34" charset="0"/>
              </a:rPr>
              <a:t> </a:t>
            </a:r>
            <a:endParaRPr kumimoji="0" lang="ru-RU" altLang="ko-K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731732" y="200873"/>
            <a:ext cx="170399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 smtClean="0">
                <a:latin typeface="Arial" pitchFamily="34" charset="0"/>
                <a:cs typeface="Arial" pitchFamily="34" charset="0"/>
              </a:rPr>
              <a:t>Результаты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254442" y="3532751"/>
            <a:ext cx="8579457" cy="12772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defTabSz="9144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tabLst>
                <a:tab pos="-90488" algn="l"/>
              </a:tabLst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По данным НС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на ВГ в 2023-2024 гг.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отмечается повышение порогового уровня ТТГ крови при обследовании детей в возрасте первых 2х дней до 10,2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мкМЕ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/мл в сравнении с пороговым уровнем ТТГ 8,52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мкМЕ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/мл у детей 3-14 дней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жизни, увеличение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детей с первичной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гипертиротропинемией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.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10000"/>
              </a:lnSpc>
            </a:pPr>
            <a:r>
              <a:rPr lang="ru-RU" u="sng" dirty="0" smtClean="0">
                <a:latin typeface="Arial" pitchFamily="34" charset="0"/>
                <a:cs typeface="Arial" pitchFamily="34" charset="0"/>
              </a:rPr>
              <a:t>Изменение сроков обследования новорожденных при проведении НС требует внимательного изучения пороговых уровней ТТГ для предотвращения необоснованных </a:t>
            </a:r>
            <a:r>
              <a:rPr lang="ru-RU" u="sng" dirty="0" err="1" smtClean="0">
                <a:latin typeface="Arial" pitchFamily="34" charset="0"/>
                <a:cs typeface="Arial" pitchFamily="34" charset="0"/>
              </a:rPr>
              <a:t>ретестов</a:t>
            </a:r>
            <a:r>
              <a:rPr lang="ru-RU" u="sng" dirty="0" smtClean="0">
                <a:latin typeface="Arial" pitchFamily="34" charset="0"/>
                <a:cs typeface="Arial" pitchFamily="34" charset="0"/>
              </a:rPr>
              <a:t>.</a:t>
            </a:r>
            <a:endParaRPr lang="ru-RU" altLang="ko-KR" u="sng" dirty="0" smtClean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336449" y="1121133"/>
          <a:ext cx="8489499" cy="22896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84761"/>
                <a:gridCol w="1622067"/>
                <a:gridCol w="1733384"/>
                <a:gridCol w="1749287"/>
              </a:tblGrid>
              <a:tr h="675861"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Группа 1</a:t>
                      </a:r>
                    </a:p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обследованы </a:t>
                      </a:r>
                    </a:p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на 1-2 день жизни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Группа 2 обследованы </a:t>
                      </a:r>
                    </a:p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на 3-14 день жизни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68568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За период 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        2016-2022 гг.                      (на 4-5 день жизни)</a:t>
                      </a:r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23025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Обследовано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новорожденных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altLang="ko-KR" sz="14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Batang" charset="-127"/>
                          <a:cs typeface="Times New Roman" pitchFamily="18" charset="0"/>
                        </a:rPr>
                        <a:t>93 431 (</a:t>
                      </a:r>
                      <a:r>
                        <a:rPr lang="ru-RU" altLang="ko-KR" sz="14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Batang" charset="-127"/>
                          <a:cs typeface="Times New Roman" pitchFamily="18" charset="0"/>
                        </a:rPr>
                        <a:t>92%)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altLang="ko-KR" sz="14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Batang" charset="-127"/>
                          <a:cs typeface="Times New Roman" pitchFamily="18" charset="0"/>
                        </a:rPr>
                        <a:t>8 014 </a:t>
                      </a:r>
                      <a:r>
                        <a:rPr lang="ru-RU" altLang="ko-KR" sz="14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Batang" charset="-127"/>
                          <a:cs typeface="Times New Roman" pitchFamily="18" charset="0"/>
                        </a:rPr>
                        <a:t>(8%)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Batang" charset="-127"/>
                          <a:cs typeface="Times New Roman" pitchFamily="18" charset="0"/>
                        </a:rPr>
                        <a:t>422 727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17945">
                <a:tc>
                  <a:txBody>
                    <a:bodyPr/>
                    <a:lstStyle/>
                    <a:p>
                      <a:r>
                        <a:rPr lang="ru-RU" altLang="ko-KR" sz="14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Batang" charset="-127"/>
                          <a:cs typeface="Times New Roman" pitchFamily="18" charset="0"/>
                        </a:rPr>
                        <a:t>Пороговый уровень ТТГ крови (</a:t>
                      </a:r>
                      <a:r>
                        <a:rPr lang="ru-RU" altLang="ko-KR" sz="1400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Batang" charset="-127"/>
                          <a:cs typeface="Times New Roman" pitchFamily="18" charset="0"/>
                        </a:rPr>
                        <a:t>мкМЕ</a:t>
                      </a:r>
                      <a:r>
                        <a:rPr lang="ru-RU" altLang="ko-KR" sz="14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Batang" charset="-127"/>
                          <a:cs typeface="Times New Roman" pitchFamily="18" charset="0"/>
                        </a:rPr>
                        <a:t>/мл)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10,2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altLang="ko-KR" sz="14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Batang" charset="-127"/>
                          <a:cs typeface="Times New Roman" pitchFamily="18" charset="0"/>
                        </a:rPr>
                        <a:t>8,52 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9,0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02256">
                <a:tc>
                  <a:txBody>
                    <a:bodyPr/>
                    <a:lstStyle/>
                    <a:p>
                      <a:r>
                        <a:rPr lang="ru-RU" altLang="ko-KR" sz="14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Batang" charset="-127"/>
                          <a:cs typeface="Times New Roman" pitchFamily="18" charset="0"/>
                        </a:rPr>
                        <a:t>Первичная </a:t>
                      </a:r>
                      <a:r>
                        <a:rPr lang="ru-RU" altLang="ko-KR" sz="1400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Batang" charset="-127"/>
                          <a:cs typeface="Times New Roman" pitchFamily="18" charset="0"/>
                        </a:rPr>
                        <a:t>гипертиротропинемии</a:t>
                      </a:r>
                      <a:r>
                        <a:rPr lang="ru-RU" altLang="ko-KR" sz="14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Batang" charset="-127"/>
                          <a:cs typeface="Times New Roman" pitchFamily="18" charset="0"/>
                        </a:rPr>
                        <a:t> 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altLang="ko-KR" sz="14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Batang" charset="-127"/>
                          <a:cs typeface="Times New Roman" pitchFamily="18" charset="0"/>
                        </a:rPr>
                        <a:t>1,29%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altLang="ko-KR" sz="14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Batang" charset="-127"/>
                          <a:cs typeface="Times New Roman" pitchFamily="18" charset="0"/>
                        </a:rPr>
                        <a:t>1,49%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0,7%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07557">
                <a:tc>
                  <a:txBody>
                    <a:bodyPr/>
                    <a:lstStyle/>
                    <a:p>
                      <a:pPr marL="0" marR="0" indent="0" algn="l" defTabSz="68568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ko-KR" sz="14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Batang" charset="-127"/>
                          <a:cs typeface="Times New Roman" pitchFamily="18" charset="0"/>
                        </a:rPr>
                        <a:t>Средний уровень ТТГ крови (</a:t>
                      </a:r>
                      <a:r>
                        <a:rPr lang="ru-RU" altLang="ko-KR" sz="1400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Batang" charset="-127"/>
                          <a:cs typeface="Times New Roman" pitchFamily="18" charset="0"/>
                        </a:rPr>
                        <a:t>мкМЕ</a:t>
                      </a:r>
                      <a:r>
                        <a:rPr lang="ru-RU" altLang="ko-KR" sz="14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Batang" charset="-127"/>
                          <a:cs typeface="Times New Roman" pitchFamily="18" charset="0"/>
                        </a:rPr>
                        <a:t>/мл)</a:t>
                      </a:r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altLang="ko-KR" sz="14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Batang" charset="-127"/>
                          <a:cs typeface="Times New Roman" pitchFamily="18" charset="0"/>
                        </a:rPr>
                        <a:t>3,23</a:t>
                      </a:r>
                      <a:r>
                        <a:rPr lang="ru-RU" altLang="ko-KR" sz="1400" u="sng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Batang" charset="-127"/>
                          <a:cs typeface="Times New Roman" pitchFamily="18" charset="0"/>
                        </a:rPr>
                        <a:t>+</a:t>
                      </a:r>
                      <a:r>
                        <a:rPr lang="ru-RU" altLang="ko-KR" sz="14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Batang" charset="-127"/>
                          <a:cs typeface="Times New Roman" pitchFamily="18" charset="0"/>
                        </a:rPr>
                        <a:t>3,4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altLang="ko-KR" sz="14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Batang" charset="-127"/>
                          <a:cs typeface="Times New Roman" pitchFamily="18" charset="0"/>
                        </a:rPr>
                        <a:t>2,15</a:t>
                      </a:r>
                      <a:r>
                        <a:rPr lang="ru-RU" altLang="ko-KR" sz="1400" u="sng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Batang" charset="-127"/>
                          <a:cs typeface="Times New Roman" pitchFamily="18" charset="0"/>
                        </a:rPr>
                        <a:t>+</a:t>
                      </a:r>
                      <a:r>
                        <a:rPr lang="ru-RU" altLang="ko-KR" sz="14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Batang" charset="-127"/>
                          <a:cs typeface="Times New Roman" pitchFamily="18" charset="0"/>
                        </a:rPr>
                        <a:t>5,4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2,8 +3,39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78296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Частота ВГ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altLang="ko-KR" sz="14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Batang" charset="-127"/>
                          <a:cs typeface="Times New Roman" pitchFamily="18" charset="0"/>
                        </a:rPr>
                        <a:t>1:2396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altLang="ko-KR" sz="14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Batang" charset="-127"/>
                          <a:cs typeface="Times New Roman" pitchFamily="18" charset="0"/>
                        </a:rPr>
                        <a:t>1:1336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altLang="ko-KR" sz="1400" dirty="0" smtClean="0">
                          <a:latin typeface="Times New Roman" pitchFamily="18" charset="0"/>
                          <a:ea typeface="Batang" charset="-127"/>
                          <a:cs typeface="Times New Roman" pitchFamily="18" charset="0"/>
                        </a:rPr>
                        <a:t>1:3155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286247" y="599853"/>
            <a:ext cx="857945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В 2023-2024гг. на ВГ обследовано 101445 новорожденных: 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r>
              <a:rPr lang="ru-RU" dirty="0" smtClean="0">
                <a:latin typeface="Arial" pitchFamily="34" charset="0"/>
                <a:cs typeface="Arial" pitchFamily="34" charset="0"/>
              </a:rPr>
              <a:t>92% в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возрасте первых 2х дней жизни (группа 1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), 8% -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в возрасте 3-14 дней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жизни. 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Паркет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Тема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903</TotalTime>
  <Words>679</Words>
  <Application>Microsoft Office PowerPoint</Application>
  <PresentationFormat>Экран (16:9)</PresentationFormat>
  <Paragraphs>72</Paragraphs>
  <Slides>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Слайд 1</vt:lpstr>
      <vt:lpstr>Слайд 2</vt:lpstr>
      <vt:lpstr>Слайд 3</vt:lpstr>
      <vt:lpstr>Слайд 4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Ратова Людмила Геннадьевна</dc:creator>
  <cp:lastModifiedBy>User220</cp:lastModifiedBy>
  <cp:revision>96</cp:revision>
  <cp:lastPrinted>2021-04-07T09:15:34Z</cp:lastPrinted>
  <dcterms:created xsi:type="dcterms:W3CDTF">2019-08-02T16:36:54Z</dcterms:created>
  <dcterms:modified xsi:type="dcterms:W3CDTF">2025-04-15T13:33:08Z</dcterms:modified>
</cp:coreProperties>
</file>