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216D"/>
    <a:srgbClr val="7031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59"/>
  </p:normalViewPr>
  <p:slideViewPr>
    <p:cSldViewPr snapToGrid="0" snapToObjects="1">
      <p:cViewPr varScale="1">
        <p:scale>
          <a:sx n="79" d="100"/>
          <a:sy n="79" d="100"/>
        </p:scale>
        <p:origin x="90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ver\Desktop\&#1055;&#1077;&#1090;&#1080;&#1085;&#1094;&#1077;&#1074;&#1072;\&#1050;&#1086;&#1085;&#1092;&#1077;&#1088;&#1077;&#1085;&#1094;&#1080;&#1080;\2025\&#1041;&#1080;&#1086;&#1089;&#1080;&#1089;&#1090;&#1077;&#1084;&#1099;%20&#1086;&#1088;&#1075;&#1072;&#1085;&#1080;&#1079;&#1072;&#1094;&#1080;&#1103;,%20&#1087;&#1086;&#1074;&#1077;&#1076;&#1077;&#1085;&#1080;&#1077;,%20&#1091;&#1087;&#1088;&#1072;&#1074;&#1083;&#1077;&#1085;&#1080;&#1077;\&#1051;&#1080;&#1089;&#1090;%20Microsoft%20Exce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709921724444561E-2"/>
          <c:y val="7.4579610461379828E-2"/>
          <c:w val="0.78482920731446626"/>
          <c:h val="0.92542038953862016"/>
        </c:manualLayout>
      </c:layout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5D5D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264-41F0-99ED-3D63DC57A064}"/>
              </c:ext>
            </c:extLst>
          </c:dPt>
          <c:dPt>
            <c:idx val="1"/>
            <c:bubble3D val="0"/>
            <c:spPr>
              <a:solidFill>
                <a:srgbClr val="EF801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264-41F0-99ED-3D63DC57A064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264-41F0-99ED-3D63DC57A064}"/>
              </c:ext>
            </c:extLst>
          </c:dPt>
          <c:dLbls>
            <c:dLbl>
              <c:idx val="0"/>
              <c:layout>
                <c:manualLayout>
                  <c:x val="-0.18440237684930072"/>
                  <c:y val="0.189714273171481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264-41F0-99ED-3D63DC57A064}"/>
                </c:ext>
              </c:extLst>
            </c:dLbl>
            <c:dLbl>
              <c:idx val="1"/>
              <c:layout>
                <c:manualLayout>
                  <c:x val="-0.27660356527395108"/>
                  <c:y val="-0.157479309163232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538068281581192"/>
                      <c:h val="0.116151595819274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264-41F0-99ED-3D63DC57A064}"/>
                </c:ext>
              </c:extLst>
            </c:dLbl>
            <c:dLbl>
              <c:idx val="2"/>
              <c:layout>
                <c:manualLayout>
                  <c:x val="0.12976463556061898"/>
                  <c:y val="8.2396600690934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245497696852494"/>
                      <c:h val="0.116151595819274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264-41F0-99ED-3D63DC57A064}"/>
                </c:ext>
              </c:extLst>
            </c:dLbl>
            <c:spPr>
              <a:solidFill>
                <a:srgbClr val="4C216D">
                  <a:alpha val="50000"/>
                </a:srgbClr>
              </a:solidFill>
              <a:ln>
                <a:solidFill>
                  <a:srgbClr val="4C216D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ln>
                      <a:noFill/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Лист1!$C$3:$C$5</c:f>
              <c:numCache>
                <c:formatCode>General</c:formatCode>
                <c:ptCount val="3"/>
                <c:pt idx="0">
                  <c:v>655</c:v>
                </c:pt>
                <c:pt idx="1">
                  <c:v>1214</c:v>
                </c:pt>
                <c:pt idx="2">
                  <c:v>1443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264-41F0-99ED-3D63DC57A064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2085E-8C05-41FE-99F1-848562D77E10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C4FC4-ACA5-4B24-A479-B6496FECE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002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39DB7-40C9-354B-BDCA-AA583CDE67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F3A591-0355-5D4C-B237-7726259403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C0F82-1509-D046-9658-4001AA12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DB73-D3EA-47B9-8108-144A7B797864}" type="datetime1">
              <a:rPr lang="ru-RU" smtClean="0"/>
              <a:t>24.04.2025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3201F-C9CD-EB40-948F-E69F05018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AE008-0A47-454D-8CA1-F5AA82C46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AE22-D304-F141-85B2-9171C278D9C4}" type="slidenum">
              <a:rPr lang="en-UA" smtClean="0"/>
              <a:t>‹#›</a:t>
            </a:fld>
            <a:endParaRPr lang="en-U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A7034D-D150-8041-BB31-9ACF677B71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91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4BE2B-D63D-7240-AECC-1EBF90F54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E6157F-CCE1-DA4C-98E7-BFB1CC879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4306A-D8FA-C242-8CF2-E8A95BA43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C4D9-E3C7-4D86-B665-6B3B3DAC7F16}" type="datetime1">
              <a:rPr lang="ru-RU" smtClean="0"/>
              <a:t>24.04.2025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82B0C-8F33-7C47-9B80-E63B924F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2C61A-A370-2F4F-9060-50B4790DA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AE22-D304-F141-85B2-9171C278D9C4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254202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070AAF-1B8E-2B46-BA16-C673EA4E67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24D573-704D-8F4D-9218-B26020C101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928ED5-D0B1-544D-9B21-54450A0AF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FF9E-3A0D-4E06-8020-64B00C9EAD11}" type="datetime1">
              <a:rPr lang="ru-RU" smtClean="0"/>
              <a:t>24.04.2025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C76E1-ACD2-DC46-A601-1E6FC689B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83B25-8974-DC47-9C37-342AA347E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AE22-D304-F141-85B2-9171C278D9C4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034615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FDFB9-36FB-294F-92D3-33E613A64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3BB1D-DC14-1747-ADE5-F3AAC93A2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ED64A-0873-0140-8963-26AE5A051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629A7-24C8-4C3B-A1FD-D016DD68F7BF}" type="datetime1">
              <a:rPr lang="ru-RU" smtClean="0"/>
              <a:t>24.04.2025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571C8-2B2D-8A4C-8E4A-FE1C09DFE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32C93-6655-5F4A-9EC2-1D9BC5A6D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AE22-D304-F141-85B2-9171C278D9C4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84267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56B0C-4A3E-004E-893B-BEF308B92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4F1D82-135B-3E41-B611-B7194B699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59211-C1EF-7A4E-AF39-1CA054982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36EF0-F001-451D-BC51-51E3C41A97FD}" type="datetime1">
              <a:rPr lang="ru-RU" smtClean="0"/>
              <a:t>24.04.2025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A6CF3-CE4C-AB43-BC6C-EB68AC309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9F05AC-5530-E347-ACB1-2504C0A6C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AE22-D304-F141-85B2-9171C278D9C4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735246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5AD42-6459-274F-A41D-CB68F0BBF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DDFB2-5254-ED43-AF85-8D33D77F8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A9176-9D0D-3249-AA1A-FA363CC3CA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34D266-02C5-7C44-94CF-0B6728BE6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79E2-A8B6-4932-8BE6-5A52F3BC19DB}" type="datetime1">
              <a:rPr lang="ru-RU" smtClean="0"/>
              <a:t>24.04.2025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34BE70-50FC-C341-BCE6-776B5D785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90B6FC-F464-DE48-BC6C-09CBC567C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AE22-D304-F141-85B2-9171C278D9C4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724834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5DBBC-C610-0C4D-B969-3787541F5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179628-63C5-8849-9A21-40CD5FD8D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EF7E5D-8509-DE49-8420-46DFF2DE0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6F7C57-3E4A-9846-BF9B-FB63845D15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3F7D65-79CA-3E44-BE05-242006B9E1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9F9035-CA4F-6C48-8C44-EE086CAA6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B58CB-014F-4866-999E-1F1F2E7C08C3}" type="datetime1">
              <a:rPr lang="ru-RU" smtClean="0"/>
              <a:t>24.04.2025</a:t>
            </a:fld>
            <a:endParaRPr lang="en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4CFEAF-922F-BD4A-BFA3-9E621A9E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D8186F-A584-0247-BE69-4CE620EF1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AE22-D304-F141-85B2-9171C278D9C4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297192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4937D-0A07-4741-B3F9-7542C2928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3164A1-64D5-0247-ACF5-73B58F50D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2854-1C7E-4550-80D4-6C4C8ACA1C51}" type="datetime1">
              <a:rPr lang="ru-RU" smtClean="0"/>
              <a:t>24.04.2025</a:t>
            </a:fld>
            <a:endParaRPr lang="en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892E4B-48F5-8F44-BB93-AE27BCAB5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00E81-AF4A-254D-8A25-94130E75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AE22-D304-F141-85B2-9171C278D9C4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741652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1E23E8-B9B7-D14A-B50E-CEDDF3FF4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E423-3126-435D-A79F-D5E77B2685B6}" type="datetime1">
              <a:rPr lang="ru-RU" smtClean="0"/>
              <a:t>24.04.2025</a:t>
            </a:fld>
            <a:endParaRPr lang="en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0ED80D-92B2-D543-A086-892F03593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78923C-9D2A-9042-85A0-C7BE8AC81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AE22-D304-F141-85B2-9171C278D9C4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666997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B144C-A092-F840-86F2-54B8502D2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9B04A-3167-D140-AD43-34ED05578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09AE76-AE24-BA49-99C3-39448EC763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914B43-3FBE-1542-AA00-AEDC7E15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4D51-BA13-4EB3-B019-938DFFD19039}" type="datetime1">
              <a:rPr lang="ru-RU" smtClean="0"/>
              <a:t>24.04.2025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F2F85E-5115-1543-89D4-93252C6B1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3A4888-3EC2-EE45-8001-35AC56808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AE22-D304-F141-85B2-9171C278D9C4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05053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FCCF6-3228-3247-8D0F-03E2AE562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F7087B-DE79-FC49-8FD1-CE45DF81E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EF38B9-82BF-C844-A4A0-51F2CBAE2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3BD18A-7882-4743-9E98-E7D6ED805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DA902-C409-4D72-976E-7DD6129911A4}" type="datetime1">
              <a:rPr lang="ru-RU" smtClean="0"/>
              <a:t>24.04.2025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67C4FA-81BA-1C4E-9AA7-8BCE4831C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73399F-4F5B-E144-A80F-BD87C3C5F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AE22-D304-F141-85B2-9171C278D9C4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625107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51444B-9566-B548-AB6C-F24F9FF8C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9B4BC9-27FF-3441-9284-E2948ACAD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29D67-9E45-894E-B960-C4462A1C90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00AA2-F5DF-4D76-B004-8A02AE93A8E8}" type="datetime1">
              <a:rPr lang="ru-RU" smtClean="0"/>
              <a:t>24.04.2025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AB67F-C3D5-5247-BB43-A5F2E895B7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4F165-171C-2C40-8975-3FA374386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EAE22-D304-F141-85B2-9171C278D9C4}" type="slidenum">
              <a:rPr lang="en-UA" smtClean="0"/>
              <a:t>‹#›</a:t>
            </a:fld>
            <a:endParaRPr lang="en-U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77DE8C-E361-E343-854E-6EC85CA8CA6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28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35" y="4180141"/>
            <a:ext cx="3371525" cy="213397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35369" r="4298" b="24363"/>
          <a:stretch/>
        </p:blipFill>
        <p:spPr>
          <a:xfrm>
            <a:off x="243836" y="2993403"/>
            <a:ext cx="2450596" cy="882697"/>
          </a:xfrm>
          <a:prstGeom prst="rect">
            <a:avLst/>
          </a:prstGeom>
        </p:spPr>
      </p:pic>
      <p:sp>
        <p:nvSpPr>
          <p:cNvPr id="29" name="Заголовок 1"/>
          <p:cNvSpPr txBox="1">
            <a:spLocks/>
          </p:cNvSpPr>
          <p:nvPr/>
        </p:nvSpPr>
        <p:spPr>
          <a:xfrm>
            <a:off x="2358690" y="150792"/>
            <a:ext cx="7474620" cy="1010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b="1" dirty="0" smtClean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характера сочетаний полиморфных вариантов в генах </a:t>
            </a:r>
            <a:r>
              <a:rPr lang="ru-RU" sz="2200" b="1" dirty="0" err="1" smtClean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редокс</a:t>
            </a:r>
            <a:r>
              <a:rPr lang="ru-RU" sz="2200" b="1" dirty="0" smtClean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-гомеостаза, ассоциированных со старением и долголетием </a:t>
            </a:r>
            <a:endParaRPr lang="ru-RU" sz="2200" b="1" dirty="0">
              <a:solidFill>
                <a:srgbClr val="4C21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687805" y="1161352"/>
            <a:ext cx="10816389" cy="12791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Петинцева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А.А.*</a:t>
            </a:r>
            <a:r>
              <a:rPr lang="ru-RU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Насибуллин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Т.Р.</a:t>
            </a:r>
            <a:r>
              <a:rPr lang="ru-RU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Туктарова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И.А.</a:t>
            </a:r>
            <a:r>
              <a:rPr lang="ru-RU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Тимашева Я.Р.</a:t>
            </a:r>
            <a:r>
              <a:rPr lang="ru-RU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Эрдман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В.В.</a:t>
            </a:r>
            <a:r>
              <a:rPr lang="ru-RU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ts val="0"/>
              </a:spcBef>
            </a:pPr>
            <a:endParaRPr lang="ru-RU" sz="1400" i="1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биохимии и генетики Уфимского федерального исследовательского центра Российской академии наук, Уфа;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Башкирский государственный медицинский университет, Уфа.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462378" y="1971857"/>
            <a:ext cx="30700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*E-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anna_petinseva@mail.ru</a:t>
            </a:r>
          </a:p>
        </p:txBody>
      </p:sp>
      <p:sp>
        <p:nvSpPr>
          <p:cNvPr id="32" name="Прямоугольник 3"/>
          <p:cNvSpPr>
            <a:spLocks noChangeArrowheads="1"/>
          </p:cNvSpPr>
          <p:nvPr/>
        </p:nvSpPr>
        <p:spPr bwMode="auto">
          <a:xfrm>
            <a:off x="687804" y="2310411"/>
            <a:ext cx="108163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выполнена при финансовой поддержке Российского Научного Фонда (Грант №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24-25-00179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4056655" y="2687612"/>
            <a:ext cx="4078686" cy="375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i="1" dirty="0" smtClean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исследования</a:t>
            </a:r>
            <a:endParaRPr lang="ru-RU" sz="2000" b="1" i="1" dirty="0">
              <a:solidFill>
                <a:srgbClr val="4C21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866221" y="2993403"/>
            <a:ext cx="94371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Старение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является сложным биологическим процессом, в значительной степени зависящим от баланса между окислительным стрессом и антиоксидантной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защитой.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Активные формы кислорода, накапливаясь в клетках с возрастом, способствуют повреждению белков, липидов и ДНК, что ведет к дисфункции тканей и развитию возраст-ассоциированных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заболеваний (рис. 1). </a:t>
            </a:r>
          </a:p>
          <a:p>
            <a:pPr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pPr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7942" y="3729393"/>
            <a:ext cx="2806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1. Окислительный стресс</a:t>
            </a:r>
            <a:endParaRPr lang="ru-RU" sz="1400" dirty="0">
              <a:solidFill>
                <a:srgbClr val="4C21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576635" y="6212120"/>
            <a:ext cx="3371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Рисунок 2. </a:t>
            </a:r>
            <a:r>
              <a:rPr lang="ru-RU" sz="1200" dirty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Расположение антиоксидантных </a:t>
            </a:r>
            <a:r>
              <a:rPr lang="ru-RU" sz="1200" dirty="0" smtClean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ферментов внутри клетки</a:t>
            </a:r>
            <a:endParaRPr lang="ru-RU" dirty="0">
              <a:solidFill>
                <a:srgbClr val="4C21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57942" y="4017242"/>
            <a:ext cx="1188775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Антиоксидантная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защита реализуется посредством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ферментов </a:t>
            </a:r>
            <a:r>
              <a:rPr lang="ru-RU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глутатионпероксидазы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(GPX1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GPX4),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каталазы (CAT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супероксиддисмутазы-2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(SOD2) и </a:t>
            </a:r>
            <a:r>
              <a:rPr lang="ru-RU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глутатион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-S-</a:t>
            </a:r>
            <a:r>
              <a:rPr lang="ru-RU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трансферазы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GSTP1). Их активность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регулируется </a:t>
            </a:r>
          </a:p>
          <a:p>
            <a:pPr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сигнальным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путем NFE2L2/KEAP1, который играет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важную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роль в адаптивном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ответе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клеток на 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окислительный стресс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Кроме того, AKT1,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вовлеченный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регуляцию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клеточного роста и </a:t>
            </a:r>
          </a:p>
          <a:p>
            <a:pPr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выживание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также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участвует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механизмах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антиоксидантной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защиты (рис. 2).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Изменения в 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активности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этих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ферментов могут оказывать влияние на продолжительность жизни, </a:t>
            </a:r>
          </a:p>
          <a:p>
            <a:pPr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предрасположенность к возраст-ассоциированным заболеваниям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общую устойчивость 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организма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стрессовым факторам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Комплексная оценка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функционирования этих систем, 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включая изучение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комбинаций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является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важным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условием для полноты понимания 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генетических факторов старения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долголетия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2" name="Номер слайда 41"/>
          <p:cNvSpPr>
            <a:spLocks noGrp="1"/>
          </p:cNvSpPr>
          <p:nvPr>
            <p:ph type="sldNum" sz="quarter" idx="12"/>
          </p:nvPr>
        </p:nvSpPr>
        <p:spPr>
          <a:xfrm>
            <a:off x="9431338" y="6473192"/>
            <a:ext cx="2743200" cy="365125"/>
          </a:xfrm>
        </p:spPr>
        <p:txBody>
          <a:bodyPr/>
          <a:lstStyle/>
          <a:p>
            <a:fld id="{163EAE22-D304-F141-85B2-9171C278D9C4}" type="slidenum">
              <a:rPr lang="en-UA" sz="1800" b="1" smtClean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fld>
            <a:endParaRPr lang="en-UA" sz="1800" b="1" dirty="0">
              <a:solidFill>
                <a:srgbClr val="4C21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50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8224" y="264128"/>
            <a:ext cx="11652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>
              <a:spcBef>
                <a:spcPts val="600"/>
              </a:spcBef>
              <a:spcAft>
                <a:spcPts val="0"/>
              </a:spcAft>
            </a:pPr>
            <a:r>
              <a:rPr lang="ru-RU" b="1" i="1" dirty="0" smtClean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исследования - поиск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ассоциаций со старением и долголетием комбинаций полиморфных вариантов генов антиоксидантной защиты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GPX1, GPX4, CAT, SOD2, GSTP1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их регуляторов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NFE2L2, KEAP1, AKT1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также анализ характера взаимодействий компонентов найденных сочетаний.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89538" y="1718522"/>
            <a:ext cx="4078686" cy="375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i="1" dirty="0" smtClean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методы</a:t>
            </a:r>
            <a:endParaRPr lang="ru-RU" sz="2000" b="1" i="1" dirty="0">
              <a:solidFill>
                <a:srgbClr val="4C21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695" y="2416177"/>
            <a:ext cx="60134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3312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Башкортостан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Возрастной диапазон 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114 лет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👨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1599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мужчин | </a:t>
            </a:r>
            <a:r>
              <a:rPr lang="ru-RU" dirty="0">
                <a:solidFill>
                  <a:srgbClr val="5F09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👩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5F09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1713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1451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 с известной датой и причиной смерти: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🔹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908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умерли до 90 лет | 🔹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543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90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19869" y="2145339"/>
            <a:ext cx="4078686" cy="375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i="1" dirty="0" smtClean="0">
                <a:solidFill>
                  <a:srgbClr val="4C21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Выборка</a:t>
            </a:r>
            <a:endParaRPr lang="ru-RU" sz="1800" b="1" i="1" dirty="0">
              <a:solidFill>
                <a:srgbClr val="4C21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37923" y="4025787"/>
            <a:ext cx="3831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4C21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сравнения</a:t>
            </a:r>
            <a:endParaRPr lang="ru-RU" b="1" i="1" dirty="0">
              <a:solidFill>
                <a:srgbClr val="4C21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8393162"/>
              </p:ext>
            </p:extLst>
          </p:nvPr>
        </p:nvGraphicFramePr>
        <p:xfrm>
          <a:off x="2113062" y="4228436"/>
          <a:ext cx="2279528" cy="2194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329475" y="4430122"/>
            <a:ext cx="12473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Долгожители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(90–114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лет)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950926" y="4691732"/>
            <a:ext cx="32846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462273" y="5510134"/>
            <a:ext cx="20848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Старческий возраст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66-89 лет для мужчин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75-89 лет для женщин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113062" y="6027765"/>
            <a:ext cx="31314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6998" y="5602227"/>
            <a:ext cx="20360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возраст 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18-65 лет для мужчин и 18-74 года для женщин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4115518" y="5771744"/>
            <a:ext cx="32846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70" t="3752" r="36870" b="25929"/>
          <a:stretch/>
        </p:blipFill>
        <p:spPr>
          <a:xfrm>
            <a:off x="272553" y="1072729"/>
            <a:ext cx="1341599" cy="1211166"/>
          </a:xfrm>
          <a:prstGeom prst="rect">
            <a:avLst/>
          </a:prstGeom>
        </p:spPr>
      </p:pic>
      <p:pic>
        <p:nvPicPr>
          <p:cNvPr id="32" name="Picture 2" descr="Statistical Analysis Methods - The Data Scienti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057" y="4661491"/>
            <a:ext cx="2968482" cy="107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Топ-5 современных методик выделения нуклеиновых кислот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DFEBE7"/>
              </a:clrFrom>
              <a:clrTo>
                <a:srgbClr val="DFEB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5" t="8925" r="6981" b="9177"/>
          <a:stretch/>
        </p:blipFill>
        <p:spPr bwMode="auto">
          <a:xfrm>
            <a:off x="8297958" y="1235831"/>
            <a:ext cx="2251080" cy="118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al-time ПЦР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7" t="10129" r="321"/>
          <a:stretch/>
        </p:blipFill>
        <p:spPr bwMode="auto">
          <a:xfrm>
            <a:off x="9525821" y="2957131"/>
            <a:ext cx="2046435" cy="136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ПЦР для биотехнологии и клеточных технологий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866" y="2841693"/>
            <a:ext cx="2655736" cy="137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6444" r="86414" b="28054"/>
          <a:stretch/>
        </p:blipFill>
        <p:spPr>
          <a:xfrm>
            <a:off x="7942816" y="2080075"/>
            <a:ext cx="250816" cy="353094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7585556" y="2433911"/>
            <a:ext cx="36734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Выделение ДНК из венозной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крови методом фенольно-хлороформной экстракции</a:t>
            </a:r>
            <a:endParaRPr lang="ru-RU" sz="1400" dirty="0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8" t="45464" r="68759" b="27072"/>
          <a:stretch/>
        </p:blipFill>
        <p:spPr>
          <a:xfrm>
            <a:off x="6954981" y="3866257"/>
            <a:ext cx="195465" cy="353099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811136" y="4168512"/>
            <a:ext cx="52223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Генотипирование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методом аллель-специфичной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ПЦР, ПЦР-ПДРФ и ПЦР в реальном времени с использованием </a:t>
            </a:r>
            <a:r>
              <a:rPr lang="ru-RU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TaqMan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-зондов</a:t>
            </a:r>
            <a:endParaRPr lang="ru-RU" sz="14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923940" y="5718202"/>
            <a:ext cx="49967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комбинаций аллелей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генотипов,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ассоциированных с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возрастом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характера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нелинейных взаимодействий компонентов в найденных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сочетаниях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01" t="47425" r="44851" b="27073"/>
          <a:stretch/>
        </p:blipFill>
        <p:spPr>
          <a:xfrm>
            <a:off x="7464444" y="5407462"/>
            <a:ext cx="285195" cy="353099"/>
          </a:xfrm>
          <a:prstGeom prst="rect">
            <a:avLst/>
          </a:prstGeom>
        </p:spPr>
      </p:pic>
      <p:sp>
        <p:nvSpPr>
          <p:cNvPr id="42" name="Номер слайда 41"/>
          <p:cNvSpPr>
            <a:spLocks noGrp="1"/>
          </p:cNvSpPr>
          <p:nvPr>
            <p:ph type="sldNum" sz="quarter" idx="12"/>
          </p:nvPr>
        </p:nvSpPr>
        <p:spPr>
          <a:xfrm>
            <a:off x="9422298" y="6483222"/>
            <a:ext cx="2743200" cy="365125"/>
          </a:xfrm>
        </p:spPr>
        <p:txBody>
          <a:bodyPr/>
          <a:lstStyle/>
          <a:p>
            <a:fld id="{163EAE22-D304-F141-85B2-9171C278D9C4}" type="slidenum">
              <a:rPr lang="en-UA" sz="1800" b="1" smtClean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en-UA" sz="1800" b="1" dirty="0">
              <a:solidFill>
                <a:srgbClr val="4C21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7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87718"/>
            <a:ext cx="2743200" cy="365125"/>
          </a:xfrm>
        </p:spPr>
        <p:txBody>
          <a:bodyPr/>
          <a:lstStyle/>
          <a:p>
            <a:fld id="{163EAE22-D304-F141-85B2-9171C278D9C4}" type="slidenum">
              <a:rPr lang="en-UA" sz="1800" b="1" smtClean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en-UA" sz="1800" b="1" dirty="0">
              <a:solidFill>
                <a:srgbClr val="4C21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31648" y="218906"/>
            <a:ext cx="11765280" cy="375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i="1" dirty="0" smtClean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исследования</a:t>
            </a:r>
            <a:endParaRPr lang="ru-RU" sz="2000" b="1" i="1" dirty="0">
              <a:solidFill>
                <a:srgbClr val="4C21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814549" y="1723409"/>
            <a:ext cx="2529233" cy="1574260"/>
            <a:chOff x="6243975" y="2556882"/>
            <a:chExt cx="4772943" cy="3202980"/>
          </a:xfrm>
        </p:grpSpPr>
        <p:sp>
          <p:nvSpPr>
            <p:cNvPr id="5" name="Овал 4"/>
            <p:cNvSpPr>
              <a:spLocks/>
            </p:cNvSpPr>
            <p:nvPr/>
          </p:nvSpPr>
          <p:spPr>
            <a:xfrm>
              <a:off x="8046245" y="2559039"/>
              <a:ext cx="2970673" cy="3200823"/>
            </a:xfrm>
            <a:prstGeom prst="ellipse">
              <a:avLst/>
            </a:prstGeom>
            <a:solidFill>
              <a:srgbClr val="C00000">
                <a:alpha val="20000"/>
              </a:srgb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>
              <a:off x="6339840" y="2556882"/>
              <a:ext cx="2970673" cy="3200823"/>
            </a:xfrm>
            <a:prstGeom prst="ellipse">
              <a:avLst/>
            </a:prstGeom>
            <a:solidFill>
              <a:srgbClr val="0070C0">
                <a:alpha val="20000"/>
              </a:srgb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263573" y="3890845"/>
              <a:ext cx="1459182" cy="5237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KEAP1*G</a:t>
              </a:r>
              <a:endParaRPr lang="ru-RU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43975" y="3895401"/>
              <a:ext cx="1276761" cy="5237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CAT*TC</a:t>
              </a:r>
              <a:endParaRPr lang="ru-RU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811273" y="3687484"/>
              <a:ext cx="1736980" cy="10645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OR=1,65</a:t>
              </a:r>
              <a:endPara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FDR</a:t>
              </a:r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=0,04</a:t>
              </a:r>
              <a:endPara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70995" y="1382404"/>
            <a:ext cx="36273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(rs1001179) TC + </a:t>
            </a:r>
            <a:r>
              <a:rPr lang="en-US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KEAP1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(rs1048290) G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31648" y="624625"/>
            <a:ext cx="11765280" cy="375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i="1" dirty="0" smtClean="0">
                <a:solidFill>
                  <a:srgbClr val="4C21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сочетаний полиморфных вариантов генов </a:t>
            </a:r>
            <a:r>
              <a:rPr lang="ru-RU" sz="2000" b="1" i="1" dirty="0" err="1" smtClean="0">
                <a:solidFill>
                  <a:srgbClr val="4C21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редокс</a:t>
            </a:r>
            <a:r>
              <a:rPr lang="ru-RU" sz="2000" b="1" i="1" dirty="0" smtClean="0">
                <a:solidFill>
                  <a:srgbClr val="4C21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-гомеостаза, ассоциированных </a:t>
            </a:r>
          </a:p>
          <a:p>
            <a:pPr algn="ctr"/>
            <a:r>
              <a:rPr lang="ru-RU" sz="2000" b="1" i="1" dirty="0" smtClean="0">
                <a:solidFill>
                  <a:srgbClr val="4C21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старением и долголетием</a:t>
            </a:r>
            <a:endParaRPr lang="ru-RU" sz="2000" b="1" i="1" dirty="0">
              <a:solidFill>
                <a:srgbClr val="4C21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216" y="3261456"/>
            <a:ext cx="40822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Частота встречаемости сочетания увеличивается при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достижении старческого возраста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общей группе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177926" y="4563204"/>
            <a:ext cx="2624374" cy="1597247"/>
            <a:chOff x="6277462" y="2556882"/>
            <a:chExt cx="3973580" cy="2718244"/>
          </a:xfrm>
        </p:grpSpPr>
        <p:sp>
          <p:nvSpPr>
            <p:cNvPr id="15" name="Овал 14"/>
            <p:cNvSpPr>
              <a:spLocks/>
            </p:cNvSpPr>
            <p:nvPr/>
          </p:nvSpPr>
          <p:spPr>
            <a:xfrm>
              <a:off x="7746619" y="2597806"/>
              <a:ext cx="2381991" cy="2677320"/>
            </a:xfrm>
            <a:prstGeom prst="ellipse">
              <a:avLst/>
            </a:prstGeom>
            <a:solidFill>
              <a:srgbClr val="C00000">
                <a:alpha val="20000"/>
              </a:srgb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6339840" y="2556882"/>
              <a:ext cx="2381991" cy="2677320"/>
            </a:xfrm>
            <a:prstGeom prst="ellipse">
              <a:avLst/>
            </a:prstGeom>
            <a:solidFill>
              <a:srgbClr val="0070C0">
                <a:alpha val="20000"/>
              </a:srgb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624388" y="3674573"/>
              <a:ext cx="1626654" cy="5237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KEAP1*CC</a:t>
              </a:r>
              <a:endParaRPr lang="ru-RU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77462" y="3658111"/>
              <a:ext cx="1293750" cy="5237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CAT*CC</a:t>
              </a:r>
              <a:endParaRPr lang="ru-RU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411187" y="3528530"/>
              <a:ext cx="1529569" cy="8904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OR=2,85</a:t>
              </a:r>
              <a:endPara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FDR</a:t>
              </a:r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=0,005</a:t>
              </a:r>
              <a:endPara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609886" y="4250590"/>
            <a:ext cx="3760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(rs1001179) CC + </a:t>
            </a:r>
            <a:r>
              <a:rPr lang="en-US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KEAP1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(rs1048290) CC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70366" y="6100701"/>
            <a:ext cx="4439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встречаемости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сочетания увеличивается при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долголетия у мужчин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9090912" y="1781213"/>
            <a:ext cx="2557257" cy="1580528"/>
            <a:chOff x="6302179" y="2556882"/>
            <a:chExt cx="3871956" cy="3356169"/>
          </a:xfrm>
        </p:grpSpPr>
        <p:sp>
          <p:nvSpPr>
            <p:cNvPr id="23" name="Овал 22"/>
            <p:cNvSpPr>
              <a:spLocks/>
            </p:cNvSpPr>
            <p:nvPr/>
          </p:nvSpPr>
          <p:spPr>
            <a:xfrm>
              <a:off x="7677241" y="2572443"/>
              <a:ext cx="2381990" cy="3340608"/>
            </a:xfrm>
            <a:prstGeom prst="ellipse">
              <a:avLst/>
            </a:prstGeom>
            <a:solidFill>
              <a:srgbClr val="C00000">
                <a:alpha val="20000"/>
              </a:srgb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Овал 23"/>
            <p:cNvSpPr/>
            <p:nvPr/>
          </p:nvSpPr>
          <p:spPr>
            <a:xfrm>
              <a:off x="6339839" y="2556882"/>
              <a:ext cx="2381991" cy="3340608"/>
            </a:xfrm>
            <a:prstGeom prst="ellipse">
              <a:avLst/>
            </a:prstGeom>
            <a:solidFill>
              <a:srgbClr val="0070C0">
                <a:alpha val="20000"/>
              </a:srgb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714954" y="3829766"/>
              <a:ext cx="1459181" cy="653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SOD2*AA</a:t>
              </a:r>
              <a:endParaRPr lang="ru-RU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302179" y="3847558"/>
              <a:ext cx="1260158" cy="653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GPX4*T</a:t>
              </a:r>
              <a:endParaRPr lang="ru-RU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499117" y="3651536"/>
              <a:ext cx="1393649" cy="11110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OR=2,18</a:t>
              </a:r>
              <a:endPara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FDR</a:t>
              </a:r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=0,04</a:t>
              </a:r>
              <a:endPara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8742526" y="1406414"/>
            <a:ext cx="32540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GPX4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(rs713041) T + </a:t>
            </a:r>
            <a:r>
              <a:rPr lang="en-US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SOD2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(rs4880) AA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612866" y="3374447"/>
            <a:ext cx="34575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встречаемости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сочетания выше у мужчин достигших возраста долголетия в сравнении с умершими до 90 лет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7403339" y="4551759"/>
            <a:ext cx="2551852" cy="1573200"/>
            <a:chOff x="6339840" y="2556882"/>
            <a:chExt cx="4815628" cy="3200823"/>
          </a:xfrm>
        </p:grpSpPr>
        <p:sp>
          <p:nvSpPr>
            <p:cNvPr id="31" name="Овал 30"/>
            <p:cNvSpPr>
              <a:spLocks/>
            </p:cNvSpPr>
            <p:nvPr/>
          </p:nvSpPr>
          <p:spPr>
            <a:xfrm>
              <a:off x="8065009" y="2556882"/>
              <a:ext cx="2970673" cy="3200823"/>
            </a:xfrm>
            <a:prstGeom prst="ellipse">
              <a:avLst/>
            </a:prstGeom>
            <a:solidFill>
              <a:srgbClr val="C00000">
                <a:alpha val="20000"/>
              </a:srgb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Овал 31"/>
            <p:cNvSpPr/>
            <p:nvPr/>
          </p:nvSpPr>
          <p:spPr>
            <a:xfrm>
              <a:off x="6339840" y="2556882"/>
              <a:ext cx="2970673" cy="3200823"/>
            </a:xfrm>
            <a:prstGeom prst="ellipse">
              <a:avLst/>
            </a:prstGeom>
            <a:solidFill>
              <a:srgbClr val="0070C0">
                <a:alpha val="20000"/>
              </a:srgb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336812" y="3887639"/>
              <a:ext cx="1818656" cy="626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KEAP1*G</a:t>
              </a:r>
              <a:endParaRPr lang="ru-RU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428715" y="3895401"/>
              <a:ext cx="1609930" cy="626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SOD2*G</a:t>
              </a:r>
              <a:endParaRPr lang="ru-RU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825319" y="3753974"/>
              <a:ext cx="1736982" cy="10645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OR=0,5</a:t>
              </a:r>
              <a:endPara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FDR</a:t>
              </a:r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=0,03</a:t>
              </a:r>
              <a:endPara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997547" y="4248417"/>
            <a:ext cx="3369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SOD2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(rs4880) G + </a:t>
            </a:r>
            <a:r>
              <a:rPr lang="en-US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KEAP1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(rs1048290) G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69678" y="6098525"/>
            <a:ext cx="5425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Частота встречаемости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сочетания ниже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мужчин достигших возраста долголетия в сравнении с умершими до 90 лет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353186" y="1101827"/>
            <a:ext cx="5677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NFE2L2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(rs6721961) TT + AKT1 (rs3803304) C + </a:t>
            </a:r>
            <a:r>
              <a:rPr lang="en-US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KEAP1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(rs1048290) G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4851016" y="1409604"/>
            <a:ext cx="2679504" cy="2231644"/>
            <a:chOff x="4656991" y="2995794"/>
            <a:chExt cx="5041733" cy="4378418"/>
          </a:xfrm>
        </p:grpSpPr>
        <p:sp>
          <p:nvSpPr>
            <p:cNvPr id="46" name="Овал 45"/>
            <p:cNvSpPr/>
            <p:nvPr/>
          </p:nvSpPr>
          <p:spPr>
            <a:xfrm>
              <a:off x="6738604" y="2995794"/>
              <a:ext cx="2960120" cy="3086571"/>
            </a:xfrm>
            <a:prstGeom prst="ellipse">
              <a:avLst/>
            </a:prstGeom>
            <a:solidFill>
              <a:srgbClr val="C00000">
                <a:alpha val="20000"/>
              </a:srgb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Овал 46"/>
            <p:cNvSpPr/>
            <p:nvPr/>
          </p:nvSpPr>
          <p:spPr>
            <a:xfrm>
              <a:off x="5013436" y="2995794"/>
              <a:ext cx="2960120" cy="3086571"/>
            </a:xfrm>
            <a:prstGeom prst="ellipse">
              <a:avLst/>
            </a:prstGeom>
            <a:solidFill>
              <a:srgbClr val="0070C0">
                <a:alpha val="20000"/>
              </a:srgb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Овал 47"/>
            <p:cNvSpPr/>
            <p:nvPr/>
          </p:nvSpPr>
          <p:spPr>
            <a:xfrm>
              <a:off x="5876020" y="4287641"/>
              <a:ext cx="2960120" cy="3086571"/>
            </a:xfrm>
            <a:prstGeom prst="ellipse">
              <a:avLst/>
            </a:prstGeom>
            <a:solidFill>
              <a:srgbClr val="00B050">
                <a:alpha val="20000"/>
              </a:srgb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980526" y="3794569"/>
              <a:ext cx="1605222" cy="6038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AKT1*C</a:t>
              </a:r>
              <a:endParaRPr lang="ru-RU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656991" y="3786101"/>
              <a:ext cx="2166233" cy="6038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NFE2L2*TT</a:t>
              </a:r>
              <a:endParaRPr lang="ru-RU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540222" y="6197452"/>
              <a:ext cx="1870647" cy="6038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KEAP1*G</a:t>
              </a:r>
              <a:endParaRPr lang="ru-RU" sz="1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430228" y="4259063"/>
              <a:ext cx="1900809" cy="10265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OR=0,06</a:t>
              </a:r>
              <a:endPara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FDR</a:t>
              </a:r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=0,015</a:t>
              </a:r>
              <a:endPara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4058101" y="3651008"/>
            <a:ext cx="44808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Частота встречаемости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сочетания ниже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мужчин достигших возраста долголетия в сравнении с умершими до 90 лет</a:t>
            </a:r>
          </a:p>
        </p:txBody>
      </p:sp>
    </p:spTree>
    <p:extLst>
      <p:ext uri="{BB962C8B-B14F-4D97-AF65-F5344CB8AC3E}">
        <p14:creationId xmlns:p14="http://schemas.microsoft.com/office/powerpoint/2010/main" val="154852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163EAE22-D304-F141-85B2-9171C278D9C4}" type="slidenum">
              <a:rPr lang="en-UA" sz="1800" b="1" smtClean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en-UA" sz="1800" b="1">
              <a:solidFill>
                <a:srgbClr val="4C21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31648" y="218906"/>
            <a:ext cx="11765280" cy="375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i="1" dirty="0" smtClean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исследования</a:t>
            </a:r>
            <a:endParaRPr lang="ru-RU" sz="2000" b="1" i="1" dirty="0">
              <a:solidFill>
                <a:srgbClr val="4C21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3840" y="517682"/>
            <a:ext cx="11765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4C216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Анализ характера </a:t>
            </a:r>
            <a:r>
              <a:rPr lang="ru-RU" sz="2000" b="1" i="1" dirty="0" smtClean="0">
                <a:solidFill>
                  <a:srgbClr val="4C216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взаимодействия </a:t>
            </a:r>
            <a:r>
              <a:rPr lang="ru-RU" sz="2000" b="1" i="1" dirty="0">
                <a:solidFill>
                  <a:srgbClr val="4C216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компонентов составных генетических маркеров долголетия </a:t>
            </a:r>
            <a:endParaRPr lang="ru-RU" sz="2000" i="1" dirty="0">
              <a:solidFill>
                <a:srgbClr val="4C216D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215655"/>
              </p:ext>
            </p:extLst>
          </p:nvPr>
        </p:nvGraphicFramePr>
        <p:xfrm>
          <a:off x="1516444" y="1024888"/>
          <a:ext cx="9195688" cy="2880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904617">
                  <a:extLst>
                    <a:ext uri="{9D8B030D-6E8A-4147-A177-3AD203B41FA5}">
                      <a16:colId xmlns:a16="http://schemas.microsoft.com/office/drawing/2014/main" val="3156579629"/>
                    </a:ext>
                  </a:extLst>
                </a:gridCol>
                <a:gridCol w="2462784">
                  <a:extLst>
                    <a:ext uri="{9D8B030D-6E8A-4147-A177-3AD203B41FA5}">
                      <a16:colId xmlns:a16="http://schemas.microsoft.com/office/drawing/2014/main" val="4100544661"/>
                    </a:ext>
                  </a:extLst>
                </a:gridCol>
                <a:gridCol w="1901952">
                  <a:extLst>
                    <a:ext uri="{9D8B030D-6E8A-4147-A177-3AD203B41FA5}">
                      <a16:colId xmlns:a16="http://schemas.microsoft.com/office/drawing/2014/main" val="3482584146"/>
                    </a:ext>
                  </a:extLst>
                </a:gridCol>
                <a:gridCol w="1926335">
                  <a:extLst>
                    <a:ext uri="{9D8B030D-6E8A-4147-A177-3AD203B41FA5}">
                      <a16:colId xmlns:a16="http://schemas.microsoft.com/office/drawing/2014/main" val="4157456515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Сочетание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SF (95% CI</a:t>
                      </a:r>
                      <a:r>
                        <a:rPr lang="ru-RU" sz="1600" b="1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SF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029616"/>
                  </a:ext>
                </a:extLst>
              </a:tr>
              <a:tr h="28800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Долгожители / Преклонный возраст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19F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533511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SOD2*G+CAT*C</a:t>
                      </a:r>
                      <a:endParaRPr lang="ru-RU" sz="16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 (0,01-0,59)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-2,42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33842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GPX4*T+GSTP1*A</a:t>
                      </a:r>
                      <a:endParaRPr lang="ru-RU" sz="16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3,04 (1-9,27)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487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GPX1*TC+KEAP1*C</a:t>
                      </a:r>
                      <a:endParaRPr lang="ru-RU" sz="16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0,34 (0,16-0,74)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-2,74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906753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SOD2*G+CAT*C</a:t>
                      </a:r>
                      <a:endParaRPr lang="ru-RU" sz="16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 (0,01-0,59)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-2,42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033867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SOD2*G+CAT*C</a:t>
                      </a:r>
                      <a:endParaRPr lang="ru-RU" sz="16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 (0,01-0,59)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-2,42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50465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SOD2*AA+CAT*C</a:t>
                      </a:r>
                      <a:endParaRPr lang="ru-RU" sz="16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16,82 (1,7-166,18)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5600580"/>
                  </a:ext>
                </a:extLst>
              </a:tr>
              <a:tr h="28800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Долгожители / Умершие до 90 лет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19F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746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SOD2*G+CAT*C</a:t>
                      </a:r>
                      <a:endParaRPr lang="ru-RU" sz="16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 (0-0,47)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-2,59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C21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5863777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31648" y="3938832"/>
            <a:ext cx="11765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 синергический характер взаимодействий компонентов для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комбинаций, ассоциированных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достижением долголетия лицами преклонного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возраста, а также при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сравнении долгожителей с лицами, умершими до 90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лет.</a:t>
            </a:r>
            <a:endParaRPr lang="ru-RU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31648" y="4557551"/>
            <a:ext cx="11765280" cy="375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i="1" dirty="0" smtClean="0">
                <a:solidFill>
                  <a:srgbClr val="4C2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sz="2000" b="1" i="1" dirty="0">
              <a:solidFill>
                <a:srgbClr val="4C21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1648" y="4932766"/>
            <a:ext cx="11765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Полиморфные варианты генов антиоксидантной системы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SOD2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(rs4880),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KEAP1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(rs1048290) и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GPX4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(rs713041) наиболее часто встречались в сочетаниях, что может свидетельствовать об их связи со старением и долголетием. Аллели генов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SOD2, GPX4, GSTP1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KEAP1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были связаны с достижением преклонного возраста, тогда как сочетания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SOD2*G+KEAP1*G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NFE2L2*TT+AKT1*C+KEAP1*G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ассоциированы со снижением шансов достижения долголетия. Выявленные взаимодействия, включая синергический эффект сочетаний, указывают на значительное влияние генетических комбинаций в процессах старения и долголетия. </a:t>
            </a:r>
          </a:p>
        </p:txBody>
      </p:sp>
    </p:spTree>
    <p:extLst>
      <p:ext uri="{BB962C8B-B14F-4D97-AF65-F5344CB8AC3E}">
        <p14:creationId xmlns:p14="http://schemas.microsoft.com/office/powerpoint/2010/main" val="17003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779</Words>
  <Application>Microsoft Office PowerPoint</Application>
  <PresentationFormat>Широкоэкранный</PresentationFormat>
  <Paragraphs>121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Zver</cp:lastModifiedBy>
  <cp:revision>33</cp:revision>
  <dcterms:created xsi:type="dcterms:W3CDTF">2022-01-31T14:30:21Z</dcterms:created>
  <dcterms:modified xsi:type="dcterms:W3CDTF">2025-04-24T04:22:12Z</dcterms:modified>
</cp:coreProperties>
</file>