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65" r:id="rId5"/>
    <p:sldId id="260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477"/>
    <a:srgbClr val="0D8A2E"/>
    <a:srgbClr val="005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ru-RU" sz="6000" b="1" kern="1200" dirty="0">
                <a:solidFill>
                  <a:srgbClr val="327A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5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2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3828-ABF0-494A-9EAA-58BD69BA9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" y="6588000"/>
            <a:ext cx="11700000" cy="230832"/>
          </a:xfrm>
        </p:spPr>
        <p:txBody>
          <a:bodyPr rtlCol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23B96-8251-424A-A9C7-90819C154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1180573"/>
            <a:ext cx="10800000" cy="358775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0A534B-2736-4087-A450-15913BC1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6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F525-A99D-6248-A430-F8E3DCE8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09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: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67844" y="1718735"/>
            <a:ext cx="11114557" cy="422002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baseline="0"/>
            </a:lvl1pPr>
          </a:lstStyle>
          <a:p>
            <a:pPr marL="0" indent="0">
              <a:buNone/>
            </a:pPr>
            <a:r>
              <a:rPr lang="en-US" noProof="0">
                <a:ea typeface="ＭＳ 明朝"/>
                <a:cs typeface="Times New Roman"/>
              </a:rPr>
              <a:t>Click to add text. Do not overcrowd the slide with text. Use an additional slide, if absolutely necessary.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44" y="557771"/>
            <a:ext cx="11114557" cy="978729"/>
          </a:xfrm>
        </p:spPr>
        <p:txBody>
          <a:bodyPr anchor="t">
            <a:spAutoFit/>
          </a:bodyPr>
          <a:lstStyle>
            <a:lvl1pPr marL="0" algn="l" defTabSz="609635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327A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 Use assertion/evidence format. </a:t>
            </a:r>
            <a:br>
              <a:rPr lang="en-US" dirty="0"/>
            </a:br>
            <a:r>
              <a:rPr lang="en-US" dirty="0"/>
              <a:t>No end punctuation. Font size at 24-pt.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16DB0D-5E26-4FFA-96C0-5C622041F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7844" y="6564625"/>
            <a:ext cx="11114557" cy="215444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references and/or abbreviations. Text should be no larger than 6-pt.</a:t>
            </a:r>
          </a:p>
        </p:txBody>
      </p:sp>
    </p:spTree>
    <p:extLst>
      <p:ext uri="{BB962C8B-B14F-4D97-AF65-F5344CB8AC3E}">
        <p14:creationId xmlns:p14="http://schemas.microsoft.com/office/powerpoint/2010/main" val="348454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523E38-C5FD-4B04-B25A-72CCCD372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" y="6588000"/>
            <a:ext cx="11700000" cy="230832"/>
          </a:xfrm>
        </p:spPr>
        <p:txBody>
          <a:bodyPr rtlCol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3C3E3-C9C0-43C6-8394-F1E0574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9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ru-RU" sz="6000" b="1" kern="1200" dirty="0">
                <a:solidFill>
                  <a:srgbClr val="327AB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07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2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9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4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8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75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95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69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04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71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3828-ABF0-494A-9EAA-58BD69BA9D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" y="6588000"/>
            <a:ext cx="11700000" cy="230832"/>
          </a:xfrm>
        </p:spPr>
        <p:txBody>
          <a:bodyPr rtlCol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323B96-8251-424A-A9C7-90819C154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50" y="1180573"/>
            <a:ext cx="10800000" cy="358775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0A534B-2736-4087-A450-15913BC1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76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28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14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591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F525-A99D-6248-A430-F8E3DCE8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2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: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67844" y="1718735"/>
            <a:ext cx="11114557" cy="4220021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baseline="0"/>
            </a:lvl1pPr>
          </a:lstStyle>
          <a:p>
            <a:pPr marL="0" indent="0">
              <a:buNone/>
            </a:pPr>
            <a:r>
              <a:rPr lang="en-US" noProof="0">
                <a:ea typeface="ＭＳ 明朝"/>
                <a:cs typeface="Times New Roman"/>
              </a:rPr>
              <a:t>Click to add text. Do not overcrowd the slide with text. Use an additional slide, if absolutely necessary.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44" y="557771"/>
            <a:ext cx="11114557" cy="978729"/>
          </a:xfrm>
        </p:spPr>
        <p:txBody>
          <a:bodyPr anchor="t">
            <a:spAutoFit/>
          </a:bodyPr>
          <a:lstStyle>
            <a:lvl1pPr marL="0" algn="l" defTabSz="609635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327A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 Use assertion/evidence format. </a:t>
            </a:r>
            <a:br>
              <a:rPr lang="en-US" dirty="0"/>
            </a:br>
            <a:r>
              <a:rPr lang="en-US" dirty="0"/>
              <a:t>No end punctuation. Font size at 24-pt.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16DB0D-5E26-4FFA-96C0-5C622041F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7844" y="6564625"/>
            <a:ext cx="11114557" cy="215444"/>
          </a:xfrm>
        </p:spPr>
        <p:txBody>
          <a:bodyPr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US" sz="8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references and/or abbreviations. Text should be no larger than 6-pt.</a:t>
            </a:r>
          </a:p>
        </p:txBody>
      </p:sp>
    </p:spTree>
    <p:extLst>
      <p:ext uri="{BB962C8B-B14F-4D97-AF65-F5344CB8AC3E}">
        <p14:creationId xmlns:p14="http://schemas.microsoft.com/office/powerpoint/2010/main" val="1008198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F523E38-C5FD-4B04-B25A-72CCCD3725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" y="6588000"/>
            <a:ext cx="11700000" cy="230832"/>
          </a:xfrm>
        </p:spPr>
        <p:txBody>
          <a:bodyPr rtlCol="0" anchor="b">
            <a:sp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 rtl="0"/>
            <a:r>
              <a:rPr lang="ru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13C3E3-C9C0-43C6-8394-F1E0574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9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1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1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4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4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250" b="1" kern="1200" dirty="0">
          <a:solidFill>
            <a:srgbClr val="327AB5"/>
          </a:solidFill>
          <a:latin typeface="Montserrat Bold" panose="000008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4447-03E6-4613-9338-44285668BC9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28CF-EDBC-41DA-91D0-36361636FD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250" b="1" kern="1200" dirty="0">
          <a:solidFill>
            <a:srgbClr val="327AB5"/>
          </a:solidFill>
          <a:latin typeface="Montserrat Bold" panose="000008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Bold" panose="000008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6E51-257A-485B-A0CA-804A75F64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606" y="463378"/>
            <a:ext cx="9196899" cy="137179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5EA8"/>
                </a:solidFill>
                <a:ea typeface="Roboto" pitchFamily="2" charset="0"/>
              </a:rPr>
              <a:t>Сравнение эффективности генной терапии на основе вирусных или невирусных векторов с геном </a:t>
            </a:r>
            <a:r>
              <a:rPr lang="ru-RU" sz="2800" i="1" dirty="0">
                <a:solidFill>
                  <a:srgbClr val="005EA8"/>
                </a:solidFill>
                <a:ea typeface="Roboto" pitchFamily="2" charset="0"/>
              </a:rPr>
              <a:t>BMP2</a:t>
            </a:r>
            <a:r>
              <a:rPr lang="ru-RU" sz="2800" dirty="0">
                <a:solidFill>
                  <a:srgbClr val="005EA8"/>
                </a:solidFill>
                <a:ea typeface="Roboto" pitchFamily="2" charset="0"/>
              </a:rPr>
              <a:t> для регенерации костной ткани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B788A3D-8713-0947-8548-62D4B7A4926F}"/>
              </a:ext>
            </a:extLst>
          </p:cNvPr>
          <p:cNvCxnSpPr/>
          <p:nvPr/>
        </p:nvCxnSpPr>
        <p:spPr>
          <a:xfrm>
            <a:off x="1524000" y="3429000"/>
            <a:ext cx="38404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4CFE038A-0D8F-4428-B291-7E21F0646C65}"/>
              </a:ext>
            </a:extLst>
          </p:cNvPr>
          <p:cNvSpPr txBox="1">
            <a:spLocks/>
          </p:cNvSpPr>
          <p:nvPr/>
        </p:nvSpPr>
        <p:spPr>
          <a:xfrm>
            <a:off x="1405606" y="2261493"/>
            <a:ext cx="9196900" cy="1423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 Bold" panose="00000800000000000000" pitchFamily="2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 Bold" panose="00000800000000000000" pitchFamily="2" charset="-52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 Bold" panose="00000800000000000000" pitchFamily="2" charset="-52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Bold" panose="00000800000000000000" pitchFamily="2" charset="-52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 Bold" panose="00000800000000000000" pitchFamily="2" charset="-52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Недорубова И.А.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Черномырдина В.О.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Басина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В.П.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Меглей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А.Ю.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Григорьев Т.Е.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Загоскин Ю.Д.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Гольдштейн Д.В.</a:t>
            </a:r>
            <a:r>
              <a:rPr lang="ru-RU" sz="16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Бухарова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Т.Б.</a:t>
            </a:r>
            <a:r>
              <a:rPr lang="ru-RU" sz="1600" b="1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/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ФГБНУ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«Медико-генетический научный центр имени академика Н.П. Бочкова», 115522, г. Москва, ул. Москворечье, д. </a:t>
            </a: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/>
            <a:r>
              <a:rPr lang="ru-RU" sz="1600" baseline="30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НИЦ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«Курчатовский институт», 123182 Россия, Москва, пл. Академика Курчатова, д. 1</a:t>
            </a:r>
          </a:p>
          <a:p>
            <a:pPr algn="just"/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5606" y="4781929"/>
            <a:ext cx="3347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nedorubova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US" sz="16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gmail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5606" y="5256395"/>
            <a:ext cx="9196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Исследование выполнено в рамках государственного задания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 для ФГБНУ «МГНЦ»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6C43A-BDB9-422D-E66D-6E1EB153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4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6D74-FD46-3F50-30B0-B20B732E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435"/>
            <a:ext cx="1043688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Ключевой задачей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генотерапии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является эффективная доставка целевого гена в клетки и обеспечение его экспрессии. С этой целью используют вирусные и невирусные векторы. Для локальной доставки в зону повреждения генов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остеоиндукторов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таких как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BMP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могут быть использованы хорошо себя зарекомендовавшие матриксы на основе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полилактидных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микрочастиц (ПМЧ) в сочетании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тромбоцитарным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гелем (ТГ) для улучшения биологических и механических свойств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сравнительное исследование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остеиндуктивного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действия ГАМ, содержащих аденовирусные или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плазмидные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векторы с геном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BMP2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4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5355" y="5871639"/>
            <a:ext cx="680237" cy="6802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73" y="3200834"/>
            <a:ext cx="1361321" cy="144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/>
        </p:blipFill>
        <p:spPr>
          <a:xfrm>
            <a:off x="3451683" y="3205899"/>
            <a:ext cx="1489035" cy="1443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02816" y="476134"/>
            <a:ext cx="183447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50" b="1" dirty="0" smtClean="0">
                <a:solidFill>
                  <a:srgbClr val="327A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18721" y="933571"/>
            <a:ext cx="2147807" cy="1775380"/>
            <a:chOff x="667882" y="1419673"/>
            <a:chExt cx="2683506" cy="221819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/>
            <a:srcRect l="3856" r="2597"/>
            <a:stretch/>
          </p:blipFill>
          <p:spPr>
            <a:xfrm>
              <a:off x="667882" y="1419673"/>
              <a:ext cx="2683506" cy="221819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506932" y="2297936"/>
              <a:ext cx="1177053" cy="2499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700" b="1" dirty="0" err="1" smtClean="0">
                  <a:latin typeface="Montserrat Bold" panose="00000800000000000000"/>
                </a:rPr>
                <a:t>pTagRFP</a:t>
              </a:r>
              <a:r>
                <a:rPr lang="en-US" sz="700" b="1" dirty="0" smtClean="0">
                  <a:latin typeface="Montserrat Bold" panose="00000800000000000000"/>
                </a:rPr>
                <a:t>-N</a:t>
              </a:r>
              <a:r>
                <a:rPr lang="ru-RU" sz="700" b="1" dirty="0" smtClean="0">
                  <a:latin typeface="Montserrat Bold" panose="00000800000000000000"/>
                </a:rPr>
                <a:t>-</a:t>
              </a:r>
              <a:r>
                <a:rPr lang="en-US" sz="700" b="1" dirty="0" smtClean="0">
                  <a:latin typeface="Montserrat Bold" panose="00000800000000000000"/>
                </a:rPr>
                <a:t>BMP2</a:t>
              </a:r>
              <a:endParaRPr lang="ru-RU" sz="700" b="1" dirty="0">
                <a:latin typeface="Montserrat Bold" panose="00000800000000000000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5336FE-67A6-F643-86B5-4CE49135CD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10" b="30533"/>
          <a:stretch/>
        </p:blipFill>
        <p:spPr>
          <a:xfrm rot="16200000">
            <a:off x="3188517" y="1427960"/>
            <a:ext cx="855183" cy="653028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3166528" y="1665928"/>
            <a:ext cx="270678" cy="241816"/>
          </a:xfrm>
          <a:prstGeom prst="mathPlus">
            <a:avLst>
              <a:gd name="adj1" fmla="val 685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783" y="2571626"/>
            <a:ext cx="992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TurboFect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25423" y="2581408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pBMP2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37" y="1261257"/>
            <a:ext cx="1116204" cy="6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89" y="1832757"/>
            <a:ext cx="1116204" cy="6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7-rt.googleusercontent.com/slidesz/AGV_vUegJWf0rwMrjaQuWI1TjGiuSauXmNyg37n3brF_STU5x9w7ZGURLItlYLovHo36-jlpLpbx16jcTQWZBLVrA3dQTVLAOFxbVGtxjxvJL9VFyiK5VCZbnMUog2oevj77WbqGzoXfDr-7pyHeR6RJvJw=s2048?key=aWFx5YmLP3dPQbpM9T0Nij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62" y="1662481"/>
            <a:ext cx="1116204" cy="6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44052" y="2571626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AdBMP2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3385" y="926303"/>
            <a:ext cx="2981405" cy="196288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47857" y="933571"/>
            <a:ext cx="1894610" cy="196288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69246" y="485575"/>
            <a:ext cx="132837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50" b="1" dirty="0" smtClean="0">
                <a:solidFill>
                  <a:srgbClr val="327A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8036" y="4627240"/>
            <a:ext cx="2401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Полилактидные </a:t>
            </a:r>
          </a:p>
          <a:p>
            <a:pPr algn="ctr"/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микрочастицы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(ПМЧ)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83422" y="4637420"/>
            <a:ext cx="1667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Тромбоцитарный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гель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(ТГ)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-490157" y="1528873"/>
            <a:ext cx="2283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конструкции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-77726" y="3902642"/>
            <a:ext cx="1461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Матриксы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3273376" y="2899416"/>
            <a:ext cx="270678" cy="241816"/>
          </a:xfrm>
          <a:prstGeom prst="mathPlus">
            <a:avLst>
              <a:gd name="adj1" fmla="val 6853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132652" y="6065565"/>
            <a:ext cx="1040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 rot="5400000">
            <a:off x="3182021" y="5159518"/>
            <a:ext cx="453388" cy="447055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32496" y="5610815"/>
            <a:ext cx="2513571" cy="120236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2600" y="5872117"/>
            <a:ext cx="680237" cy="6802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86" y="6019282"/>
            <a:ext cx="733206" cy="469252"/>
          </a:xfrm>
          <a:prstGeom prst="rect">
            <a:avLst/>
          </a:prstGeom>
        </p:spPr>
      </p:pic>
      <p:pic>
        <p:nvPicPr>
          <p:cNvPr id="35" name="Picture 3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41590" y="6044096"/>
            <a:ext cx="186482" cy="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71460" y="6264447"/>
            <a:ext cx="186482" cy="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lh7-rt.googleusercontent.com/slidesz/AGV_vUegJWf0rwMrjaQuWI1TjGiuSauXmNyg37n3brF_STU5x9w7ZGURLItlYLovHo36-jlpLpbx16jcTQWZBLVrA3dQTVLAOFxbVGtxjxvJL9VFyiK5VCZbnMUog2oevj77WbqGzoXfDr-7pyHeR6RJvJw=s2048?key=aWFx5YmLP3dPQbpM9T0Niji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90850" y="6001959"/>
            <a:ext cx="186481" cy="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36616" y="6272621"/>
            <a:ext cx="186482" cy="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lh7-rt.googleusercontent.com/slidesz/AGV_vUeleURPVfuL46fQ98Av3RtB543zqNhCtrGg3BHjG8tyY6DlKfyiwXTyzHXTglXRtvpGkVsE_vXxTDPlXkinPuvGhIsSP3mr0-Vo_VGMRn4jizGIhRg0jwsSUHj6uoxZ8o1R7LTEc8BusQbsSrrFcg=s2048?key=aWFx5YmLP3dPQbpM9T0Nijie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28072" y="6181563"/>
            <a:ext cx="186482" cy="1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28311" y="5609739"/>
            <a:ext cx="892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ПМЧ+ТГ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82386" y="6467283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pBMP2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74716" y="6467283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AdBMP2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41679" y="927039"/>
            <a:ext cx="5183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Культивирование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ММСК ЖТ крыс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ПЦР в режиме реального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Иммуноферментный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Микроскопия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внутрикостной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имплантации крысам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Микро-КТ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Статистический анализ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81D2D14-E771-4323-3D60-BDAA26DD24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7" y="3564321"/>
            <a:ext cx="1586245" cy="10151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233" y="3560473"/>
            <a:ext cx="1698641" cy="108713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EAC7674-59AF-B0D0-BB80-1C697C1B973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78" y="4936105"/>
            <a:ext cx="2021648" cy="1599923"/>
          </a:xfrm>
          <a:prstGeom prst="rect">
            <a:avLst/>
          </a:prstGeom>
        </p:spPr>
      </p:pic>
      <p:pic>
        <p:nvPicPr>
          <p:cNvPr id="3086" name="Picture 14" descr="https://lh7-rt.googleusercontent.com/slidesz/AGV_vUcwHl8E9N8lKN3r9wRpwONm1r43bpyg3ckl9wb_kJPe8fjjqoKBhKwzgaULlRp7h1RB_BTyDACUPh3Q4_oPDcQlg9sxGF4u-uIgZ9NpknB_vhocxElK_nulY-3JifeDE7nOBGJ2wTsWcizRD572ZJc=s2048?key=aWFx5YmLP3dPQbpM9T0Niji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038" y="5620211"/>
            <a:ext cx="1466174" cy="109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lh7-rt.googleusercontent.com/slidesz/AGV_vUdkdzlW3JYSyGILMjUnVSlxBhlyti5M2nEq-75kdDK7YYCsxhOKZvD77hOh5iHvLke7jUwbDW-N5Wi4buVxsBIbtp6X7v04LfM05UErMbr8FhCVCIhGmfBcLBxoc1HHPs0kRb9eMkUt6B51TrrI7d8=s2048?key=aWFx5YmLP3dPQbpM9T0Niji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903" y="4769525"/>
            <a:ext cx="1456443" cy="10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8519920" y="4105410"/>
            <a:ext cx="4723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8753587-B086-6B1B-1E09-67791EFA413B}"/>
              </a:ext>
            </a:extLst>
          </p:cNvPr>
          <p:cNvSpPr txBox="1"/>
          <p:nvPr/>
        </p:nvSpPr>
        <p:spPr>
          <a:xfrm>
            <a:off x="6844804" y="3530238"/>
            <a:ext cx="369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Остеогенная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дифференцировка ММСК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8346809" y="5363324"/>
            <a:ext cx="685224" cy="327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346809" y="6019282"/>
            <a:ext cx="775657" cy="1924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>
            <a:grpSpLocks noChangeAspect="1"/>
          </p:cNvGrpSpPr>
          <p:nvPr/>
        </p:nvGrpSpPr>
        <p:grpSpPr>
          <a:xfrm>
            <a:off x="8372892" y="5167061"/>
            <a:ext cx="373492" cy="346510"/>
            <a:chOff x="8225136" y="4895134"/>
            <a:chExt cx="782468" cy="725941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8104" y="4895134"/>
              <a:ext cx="725941" cy="725941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8" cstate="hq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136" y="5056953"/>
              <a:ext cx="782468" cy="500780"/>
            </a:xfrm>
            <a:prstGeom prst="rect">
              <a:avLst/>
            </a:prstGeom>
          </p:spPr>
        </p:pic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9638" y="6178533"/>
            <a:ext cx="347595" cy="34759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8753587-B086-6B1B-1E09-67791EFA413B}"/>
              </a:ext>
            </a:extLst>
          </p:cNvPr>
          <p:cNvSpPr txBox="1"/>
          <p:nvPr/>
        </p:nvSpPr>
        <p:spPr>
          <a:xfrm>
            <a:off x="7003147" y="4642318"/>
            <a:ext cx="348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Регенерация костной ткани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46302" y="3091677"/>
            <a:ext cx="121962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50" b="1" dirty="0" smtClean="0">
                <a:solidFill>
                  <a:srgbClr val="327AB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Дизайн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635540" y="3146904"/>
            <a:ext cx="3546353" cy="203460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Montserrat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9668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6C43A-BDB9-422D-E66D-6E1EB1532D80}"/>
              </a:ext>
            </a:extLst>
          </p:cNvPr>
          <p:cNvSpPr txBox="1">
            <a:spLocks/>
          </p:cNvSpPr>
          <p:nvPr/>
        </p:nvSpPr>
        <p:spPr>
          <a:xfrm>
            <a:off x="4253166" y="345858"/>
            <a:ext cx="4371020" cy="4919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250" b="1" kern="1200" dirty="0">
                <a:solidFill>
                  <a:srgbClr val="327AB5"/>
                </a:solidFill>
                <a:latin typeface="Montserrat Bold" panose="000008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исследования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9" y="1328673"/>
            <a:ext cx="2420745" cy="2336201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20" y="1337826"/>
            <a:ext cx="2404864" cy="23270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5718" y="3664873"/>
            <a:ext cx="2942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&lt;0,05 vs.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&lt;0,05 vs. pBMP2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66" y="1289814"/>
            <a:ext cx="2841474" cy="248571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71" y="3936672"/>
            <a:ext cx="6118860" cy="152463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141507" y="3604566"/>
            <a:ext cx="3823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ПЦР-РВ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*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&lt;0,05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К, #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&lt;0,05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pBMP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75947"/>
              </p:ext>
            </p:extLst>
          </p:nvPr>
        </p:nvGraphicFramePr>
        <p:xfrm>
          <a:off x="297110" y="4600407"/>
          <a:ext cx="5243804" cy="8796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72842">
                  <a:extLst>
                    <a:ext uri="{9D8B030D-6E8A-4147-A177-3AD203B41FA5}">
                      <a16:colId xmlns:a16="http://schemas.microsoft.com/office/drawing/2014/main" val="4288131930"/>
                    </a:ext>
                  </a:extLst>
                </a:gridCol>
                <a:gridCol w="1036567">
                  <a:extLst>
                    <a:ext uri="{9D8B030D-6E8A-4147-A177-3AD203B41FA5}">
                      <a16:colId xmlns:a16="http://schemas.microsoft.com/office/drawing/2014/main" val="1357145638"/>
                    </a:ext>
                  </a:extLst>
                </a:gridCol>
                <a:gridCol w="1366851">
                  <a:extLst>
                    <a:ext uri="{9D8B030D-6E8A-4147-A177-3AD203B41FA5}">
                      <a16:colId xmlns:a16="http://schemas.microsoft.com/office/drawing/2014/main" val="2887578468"/>
                    </a:ext>
                  </a:extLst>
                </a:gridCol>
                <a:gridCol w="1567544">
                  <a:extLst>
                    <a:ext uri="{9D8B030D-6E8A-4147-A177-3AD203B41FA5}">
                      <a16:colId xmlns:a16="http://schemas.microsoft.com/office/drawing/2014/main" val="442574088"/>
                    </a:ext>
                  </a:extLst>
                </a:gridCol>
              </a:tblGrid>
              <a:tr h="297667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pBMP</a:t>
                      </a: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AdBMP</a:t>
                      </a: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894435"/>
                  </a:ext>
                </a:extLst>
              </a:tr>
              <a:tr h="581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Nb.V</a:t>
                      </a:r>
                      <a:r>
                        <a:rPr lang="ru-RU" sz="1600" dirty="0">
                          <a:effectLst/>
                        </a:rPr>
                        <a:t>.%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4,5±1,9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32,4±3,5 *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27,9±3,5 *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0007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41095" y="5461307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&lt;0,05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110" y="4029524"/>
            <a:ext cx="5243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Регенерация костной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ткани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имплантации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ГАМ в зону критического дефекта черепа крыс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63106" y="786797"/>
            <a:ext cx="4803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Остеогенная дифференцировка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ММСК ЖТ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инкубации с ГАМ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3939" y="5436978"/>
            <a:ext cx="5736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Окрашивание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ализариновым красным.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Световая микроскопия, 1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40168" y="3480261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ПЦР-РВ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04622" y="3480261"/>
            <a:ext cx="567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ИФА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5977" y="763246"/>
            <a:ext cx="4194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гена </a:t>
            </a:r>
            <a:r>
              <a:rPr lang="en-US" sz="1600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BMP</a:t>
            </a:r>
            <a:r>
              <a:rPr lang="ru-RU" sz="1600" b="1" i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ММСК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ЖТ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</a:t>
            </a:r>
            <a:endParaRPr lang="ru-RU" sz="1600" b="1" dirty="0" smtClean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инкубации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ГАМ 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10" y="5825957"/>
            <a:ext cx="11650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Вирусные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конструкции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составе матриксов обеспечивают более высокий уровень экспрессии целевого гена в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ММСК ЖТ по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сравнению с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невирусными векторами.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 эффективность регенерации костной ткани после имплантации ГАМ с разными векторами не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отличалась.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3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13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</TotalTime>
  <Words>377</Words>
  <Application>Microsoft Office PowerPoint</Application>
  <PresentationFormat>Широкоэкранный</PresentationFormat>
  <Paragraphs>56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Montserrat Bold</vt:lpstr>
      <vt:lpstr>ＭＳ 明朝</vt:lpstr>
      <vt:lpstr>Roboto</vt:lpstr>
      <vt:lpstr>Times New Roman</vt:lpstr>
      <vt:lpstr>Тема Office</vt:lpstr>
      <vt:lpstr>1_Тема Office</vt:lpstr>
      <vt:lpstr>Сравнение эффективности генной терапии на основе вирусных или невирусных векторов с геном BMP2 для регенерации костной ткани</vt:lpstr>
      <vt:lpstr>Актуальность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Bashlykevich, Anastasiya [JANRU]</dc:creator>
  <cp:lastModifiedBy>Гостевой</cp:lastModifiedBy>
  <cp:revision>49</cp:revision>
  <dcterms:created xsi:type="dcterms:W3CDTF">2022-08-30T07:33:57Z</dcterms:created>
  <dcterms:modified xsi:type="dcterms:W3CDTF">2025-04-16T08:06:35Z</dcterms:modified>
</cp:coreProperties>
</file>