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  <a:srgbClr val="4FE7E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4044" autoAdjust="0"/>
  </p:normalViewPr>
  <p:slideViewPr>
    <p:cSldViewPr snapToGrid="0">
      <p:cViewPr varScale="1">
        <p:scale>
          <a:sx n="114" d="100"/>
          <a:sy n="114" d="100"/>
        </p:scale>
        <p:origin x="84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411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004D3-3CBB-43C5-8BC5-B1CDF67B1CF5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99C22-79CD-4F93-BD8D-1B45AD732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6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99C22-79CD-4F93-BD8D-1B45AD732A9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1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1BD96-90FE-D679-F62B-657D8F45C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C925C5-AB18-5704-4DB4-0B4434A24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C2DF8-36F6-65A6-0610-D3E2A6DC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BB40-42FF-4146-80D1-ECD460AEE504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F3ED9-78A0-3A9D-F9BA-1AEA651E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56CAA-00FA-4F67-1C5A-A18E935F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1D8F-FBAF-4138-86BB-6C136D2C0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4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03BC1-B639-7220-33C7-7BEA1361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FBA986-BA19-1699-8ED9-3FCB593E8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D2AEF9-102A-0CDB-E65C-00CBAF8F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BB40-42FF-4146-80D1-ECD460AEE504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A20B82-5EBF-B1FC-9955-3AAD72C8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C7CD33-5A12-8DF1-A258-AB903224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1D8F-FBAF-4138-86BB-6C136D2C0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6B878E-A592-EF90-E002-22239D338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7A12A5-B6AB-4EB1-8D9D-A7132EC8F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176D83-3086-733C-FC84-5B9E5C47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BB40-42FF-4146-80D1-ECD460AEE504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E7C370-C427-8414-3424-0E6F0EFF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988EDD-3C3A-7A64-3ED4-393DFAD0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1D8F-FBAF-4138-86BB-6C136D2C0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1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6AAF2-4C2B-F585-96A0-242E4BFE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079779-EC5D-87C5-BDDF-451641049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A8FECD-E4B2-36D0-A0F7-66E2FF63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BB40-42FF-4146-80D1-ECD460AEE504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F9F7D-BF01-401D-0FC3-C5F4249C1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6D59BB-F222-B21B-6943-43480754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1D8F-FBAF-4138-86BB-6C136D2C0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7D19B-AB46-89BF-E877-7CC8ACB7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0FCB6F-1CA2-88B9-5DD4-2FE69A74A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C6934-A860-254C-67B7-010BD5FE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BB40-42FF-4146-80D1-ECD460AEE504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C7C8B-F9CA-7043-27F4-A14F13DF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E3F67C-37E6-4446-8BED-4176B4EFB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1D8F-FBAF-4138-86BB-6C136D2C0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1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CE234-9AB4-BE0A-FAD6-C0D335D5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6E267-6F0B-35C6-353F-806DCC319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50A543-E26F-CF6D-DF75-477BDAF28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90F506-724A-813D-D1EE-0F263C87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BB40-42FF-4146-80D1-ECD460AEE504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929F0-9C7E-4B7C-4B94-6CE2C9E2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55D84D-D127-FEAD-4FDF-568B8291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1D8F-FBAF-4138-86BB-6C136D2C0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16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C14D0-B0B1-D020-B2B6-0EA29462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1093FF-B305-156F-DA1E-E26445823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53EAB7-AE5A-523B-A8A7-C08BEAE97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BEE7FE-6E69-556F-CC47-B829AE6BB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415401-2F8C-175A-E923-10D51F3C4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9080E5-E8E2-DFAF-3966-D88404B7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BB40-42FF-4146-80D1-ECD460AEE504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7B9DED-FCBE-46B7-4CFF-F9865DC5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7F4D72-FF3C-6885-0055-308CC3C0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1D8F-FBAF-4138-86BB-6C136D2C0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9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8D370-F9DA-CFDA-BFC8-CDF4749B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0D5615-A6CE-13F5-20BD-2606B9FA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BB40-42FF-4146-80D1-ECD460AEE504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28CF12-A922-89A7-303A-552580BA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9CEA26-C8F1-3CF3-7F1E-A3FA5745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1D8F-FBAF-4138-86BB-6C136D2C0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3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F99445-8DB6-1C07-6951-9B7AA336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BB40-42FF-4146-80D1-ECD460AEE504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378FE5-CC31-080C-82E1-24604FA2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ED7C31-9659-8B58-2736-B39FFF80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1D8F-FBAF-4138-86BB-6C136D2C0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9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DCB73-2C5D-368F-BDC5-A69A35C5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B37BC-9635-0BAE-90C0-C04A455D5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DD1A61-0FCB-CCEB-2915-4B44BD855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F22AB2-45A5-335D-2231-D3AC60852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BB40-42FF-4146-80D1-ECD460AEE504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B44E87-110E-4921-37BA-CA5A7398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25A64A-64C0-DDC0-7490-390CA944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1D8F-FBAF-4138-86BB-6C136D2C0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6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26FD3-FDE3-1054-76A2-E32211A9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64650D-D7CA-0588-1739-192786DD01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AC061E-82D7-4F76-F0B7-33FB0EBE1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15181F-B58F-D6E3-C71D-E355A347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BB40-42FF-4146-80D1-ECD460AEE504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E737BB-7075-5090-65F6-0DCDD645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305421-3F1D-6372-4E99-03DDAF98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1D8F-FBAF-4138-86BB-6C136D2C0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0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6C31-D8D1-7D43-7B4B-F02DBE03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1E2C05-F4CA-A365-186D-27F2D98CD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DDF1F0-9304-E265-BA11-23A49C622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FBB40-42FF-4146-80D1-ECD460AEE504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ACF337-3B01-C8A1-4AB6-C283372EE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EEDFE-B1F8-515D-7D5C-4767400D3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31D8F-FBAF-4138-86BB-6C136D2C03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5072E-793D-BDBE-F8E6-82661B22B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" y="1455420"/>
            <a:ext cx="11536679" cy="1859942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Клинический случай синдрома </a:t>
            </a:r>
            <a:r>
              <a:rPr lang="ru-RU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Гэлловэя-Мовата</a:t>
            </a:r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обусловленного мутацией в гене </a:t>
            </a:r>
            <a:r>
              <a:rPr lang="ru-RU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WDR</a:t>
            </a:r>
            <a:r>
              <a: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8A4635-6078-3268-178C-527977F5A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98" y="4162838"/>
            <a:ext cx="8077201" cy="904461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Свиридов Ф.С.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p.sviridov@med-gen.ru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Восканян А.Э., Ковальская В.А., Рыжкова О.П.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FB1909A-CEDD-65E4-6238-A18BE7974C68}"/>
              </a:ext>
            </a:extLst>
          </p:cNvPr>
          <p:cNvSpPr txBox="1">
            <a:spLocks/>
          </p:cNvSpPr>
          <p:nvPr/>
        </p:nvSpPr>
        <p:spPr>
          <a:xfrm>
            <a:off x="3947489" y="6135755"/>
            <a:ext cx="4297020" cy="722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съезд РОМГ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Санкт-Петербург, 2025</a:t>
            </a:r>
          </a:p>
        </p:txBody>
      </p:sp>
    </p:spTree>
    <p:extLst>
      <p:ext uri="{BB962C8B-B14F-4D97-AF65-F5344CB8AC3E}">
        <p14:creationId xmlns:p14="http://schemas.microsoft.com/office/powerpoint/2010/main" val="33009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1A731-2F3F-5045-18DB-D3D44E35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11" y="49124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Galloway-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Mowat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syndrome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C9B52E3-4567-3D34-E044-7E074B1AEEDF}"/>
              </a:ext>
            </a:extLst>
          </p:cNvPr>
          <p:cNvSpPr txBox="1">
            <a:spLocks/>
          </p:cNvSpPr>
          <p:nvPr/>
        </p:nvSpPr>
        <p:spPr>
          <a:xfrm>
            <a:off x="409383" y="1825625"/>
            <a:ext cx="62175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данный момент известно о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100 случаях синдрома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Гэлловэя-Мовата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GAMOS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Ассоциировано 10 генов: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WDR73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LAGE3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OSGEP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TP53RK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TPRKB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NUP107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NUP133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GON7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YRDC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WDR4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WDR4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GAMOS6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описано всего 6 вариантов (3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миссенс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фреймшифт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1 вариант в каноническом сайте сплайсинга)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GAMOS6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описано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всего 9 пациентов в мире (не описаны в России)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reeform 6">
            <a:extLst>
              <a:ext uri="{FF2B5EF4-FFF2-40B4-BE49-F238E27FC236}">
                <a16:creationId xmlns:a16="http://schemas.microsoft.com/office/drawing/2014/main" id="{A3F1A8C2-9E91-CBDA-68E4-5E1B1ACBD4C5}"/>
              </a:ext>
            </a:extLst>
          </p:cNvPr>
          <p:cNvSpPr>
            <a:spLocks/>
          </p:cNvSpPr>
          <p:nvPr/>
        </p:nvSpPr>
        <p:spPr bwMode="auto">
          <a:xfrm>
            <a:off x="10740356" y="2375981"/>
            <a:ext cx="1259663" cy="2868550"/>
          </a:xfrm>
          <a:custGeom>
            <a:avLst/>
            <a:gdLst>
              <a:gd name="T0" fmla="*/ 236 w 249"/>
              <a:gd name="T1" fmla="*/ 311 h 604"/>
              <a:gd name="T2" fmla="*/ 224 w 249"/>
              <a:gd name="T3" fmla="*/ 300 h 604"/>
              <a:gd name="T4" fmla="*/ 206 w 249"/>
              <a:gd name="T5" fmla="*/ 226 h 604"/>
              <a:gd name="T6" fmla="*/ 194 w 249"/>
              <a:gd name="T7" fmla="*/ 174 h 604"/>
              <a:gd name="T8" fmla="*/ 178 w 249"/>
              <a:gd name="T9" fmla="*/ 108 h 604"/>
              <a:gd name="T10" fmla="*/ 141 w 249"/>
              <a:gd name="T11" fmla="*/ 85 h 604"/>
              <a:gd name="T12" fmla="*/ 148 w 249"/>
              <a:gd name="T13" fmla="*/ 54 h 604"/>
              <a:gd name="T14" fmla="*/ 155 w 249"/>
              <a:gd name="T15" fmla="*/ 34 h 604"/>
              <a:gd name="T16" fmla="*/ 124 w 249"/>
              <a:gd name="T17" fmla="*/ 0 h 604"/>
              <a:gd name="T18" fmla="*/ 94 w 249"/>
              <a:gd name="T19" fmla="*/ 34 h 604"/>
              <a:gd name="T20" fmla="*/ 101 w 249"/>
              <a:gd name="T21" fmla="*/ 54 h 604"/>
              <a:gd name="T22" fmla="*/ 108 w 249"/>
              <a:gd name="T23" fmla="*/ 85 h 604"/>
              <a:gd name="T24" fmla="*/ 71 w 249"/>
              <a:gd name="T25" fmla="*/ 108 h 604"/>
              <a:gd name="T26" fmla="*/ 55 w 249"/>
              <a:gd name="T27" fmla="*/ 174 h 604"/>
              <a:gd name="T28" fmla="*/ 43 w 249"/>
              <a:gd name="T29" fmla="*/ 226 h 604"/>
              <a:gd name="T30" fmla="*/ 25 w 249"/>
              <a:gd name="T31" fmla="*/ 300 h 604"/>
              <a:gd name="T32" fmla="*/ 13 w 249"/>
              <a:gd name="T33" fmla="*/ 311 h 604"/>
              <a:gd name="T34" fmla="*/ 0 w 249"/>
              <a:gd name="T35" fmla="*/ 329 h 604"/>
              <a:gd name="T36" fmla="*/ 15 w 249"/>
              <a:gd name="T37" fmla="*/ 325 h 604"/>
              <a:gd name="T38" fmla="*/ 12 w 249"/>
              <a:gd name="T39" fmla="*/ 360 h 604"/>
              <a:gd name="T40" fmla="*/ 19 w 249"/>
              <a:gd name="T41" fmla="*/ 359 h 604"/>
              <a:gd name="T42" fmla="*/ 27 w 249"/>
              <a:gd name="T43" fmla="*/ 338 h 604"/>
              <a:gd name="T44" fmla="*/ 32 w 249"/>
              <a:gd name="T45" fmla="*/ 358 h 604"/>
              <a:gd name="T46" fmla="*/ 37 w 249"/>
              <a:gd name="T47" fmla="*/ 359 h 604"/>
              <a:gd name="T48" fmla="*/ 41 w 249"/>
              <a:gd name="T49" fmla="*/ 320 h 604"/>
              <a:gd name="T50" fmla="*/ 54 w 249"/>
              <a:gd name="T51" fmla="*/ 273 h 604"/>
              <a:gd name="T52" fmla="*/ 72 w 249"/>
              <a:gd name="T53" fmla="*/ 272 h 604"/>
              <a:gd name="T54" fmla="*/ 70 w 249"/>
              <a:gd name="T55" fmla="*/ 395 h 604"/>
              <a:gd name="T56" fmla="*/ 67 w 249"/>
              <a:gd name="T57" fmla="*/ 491 h 604"/>
              <a:gd name="T58" fmla="*/ 75 w 249"/>
              <a:gd name="T59" fmla="*/ 573 h 604"/>
              <a:gd name="T60" fmla="*/ 65 w 249"/>
              <a:gd name="T61" fmla="*/ 589 h 604"/>
              <a:gd name="T62" fmla="*/ 71 w 249"/>
              <a:gd name="T63" fmla="*/ 599 h 604"/>
              <a:gd name="T64" fmla="*/ 86 w 249"/>
              <a:gd name="T65" fmla="*/ 603 h 604"/>
              <a:gd name="T66" fmla="*/ 96 w 249"/>
              <a:gd name="T67" fmla="*/ 595 h 604"/>
              <a:gd name="T68" fmla="*/ 95 w 249"/>
              <a:gd name="T69" fmla="*/ 568 h 604"/>
              <a:gd name="T70" fmla="*/ 99 w 249"/>
              <a:gd name="T71" fmla="*/ 511 h 604"/>
              <a:gd name="T72" fmla="*/ 105 w 249"/>
              <a:gd name="T73" fmla="*/ 446 h 604"/>
              <a:gd name="T74" fmla="*/ 114 w 249"/>
              <a:gd name="T75" fmla="*/ 344 h 604"/>
              <a:gd name="T76" fmla="*/ 129 w 249"/>
              <a:gd name="T77" fmla="*/ 320 h 604"/>
              <a:gd name="T78" fmla="*/ 139 w 249"/>
              <a:gd name="T79" fmla="*/ 423 h 604"/>
              <a:gd name="T80" fmla="*/ 148 w 249"/>
              <a:gd name="T81" fmla="*/ 476 h 604"/>
              <a:gd name="T82" fmla="*/ 154 w 249"/>
              <a:gd name="T83" fmla="*/ 558 h 604"/>
              <a:gd name="T84" fmla="*/ 153 w 249"/>
              <a:gd name="T85" fmla="*/ 591 h 604"/>
              <a:gd name="T86" fmla="*/ 156 w 249"/>
              <a:gd name="T87" fmla="*/ 603 h 604"/>
              <a:gd name="T88" fmla="*/ 173 w 249"/>
              <a:gd name="T89" fmla="*/ 601 h 604"/>
              <a:gd name="T90" fmla="*/ 184 w 249"/>
              <a:gd name="T91" fmla="*/ 595 h 604"/>
              <a:gd name="T92" fmla="*/ 175 w 249"/>
              <a:gd name="T93" fmla="*/ 576 h 604"/>
              <a:gd name="T94" fmla="*/ 173 w 249"/>
              <a:gd name="T95" fmla="*/ 553 h 604"/>
              <a:gd name="T96" fmla="*/ 175 w 249"/>
              <a:gd name="T97" fmla="*/ 434 h 604"/>
              <a:gd name="T98" fmla="*/ 184 w 249"/>
              <a:gd name="T99" fmla="*/ 297 h 604"/>
              <a:gd name="T100" fmla="*/ 195 w 249"/>
              <a:gd name="T101" fmla="*/ 273 h 604"/>
              <a:gd name="T102" fmla="*/ 208 w 249"/>
              <a:gd name="T103" fmla="*/ 320 h 604"/>
              <a:gd name="T104" fmla="*/ 212 w 249"/>
              <a:gd name="T105" fmla="*/ 359 h 604"/>
              <a:gd name="T106" fmla="*/ 217 w 249"/>
              <a:gd name="T107" fmla="*/ 358 h 604"/>
              <a:gd name="T108" fmla="*/ 222 w 249"/>
              <a:gd name="T109" fmla="*/ 338 h 604"/>
              <a:gd name="T110" fmla="*/ 230 w 249"/>
              <a:gd name="T111" fmla="*/ 359 h 604"/>
              <a:gd name="T112" fmla="*/ 237 w 249"/>
              <a:gd name="T113" fmla="*/ 360 h 604"/>
              <a:gd name="T114" fmla="*/ 233 w 249"/>
              <a:gd name="T115" fmla="*/ 325 h 604"/>
              <a:gd name="T116" fmla="*/ 249 w 249"/>
              <a:gd name="T117" fmla="*/ 329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9" h="604">
                <a:moveTo>
                  <a:pt x="245" y="326"/>
                </a:moveTo>
                <a:cubicBezTo>
                  <a:pt x="243" y="325"/>
                  <a:pt x="241" y="322"/>
                  <a:pt x="240" y="319"/>
                </a:cubicBezTo>
                <a:cubicBezTo>
                  <a:pt x="239" y="316"/>
                  <a:pt x="238" y="315"/>
                  <a:pt x="236" y="311"/>
                </a:cubicBezTo>
                <a:cubicBezTo>
                  <a:pt x="233" y="308"/>
                  <a:pt x="230" y="306"/>
                  <a:pt x="228" y="304"/>
                </a:cubicBezTo>
                <a:cubicBezTo>
                  <a:pt x="226" y="302"/>
                  <a:pt x="224" y="302"/>
                  <a:pt x="224" y="302"/>
                </a:cubicBezTo>
                <a:cubicBezTo>
                  <a:pt x="224" y="302"/>
                  <a:pt x="224" y="301"/>
                  <a:pt x="224" y="300"/>
                </a:cubicBezTo>
                <a:cubicBezTo>
                  <a:pt x="225" y="299"/>
                  <a:pt x="224" y="298"/>
                  <a:pt x="223" y="296"/>
                </a:cubicBezTo>
                <a:cubicBezTo>
                  <a:pt x="223" y="293"/>
                  <a:pt x="219" y="284"/>
                  <a:pt x="217" y="273"/>
                </a:cubicBezTo>
                <a:cubicBezTo>
                  <a:pt x="214" y="263"/>
                  <a:pt x="209" y="234"/>
                  <a:pt x="206" y="226"/>
                </a:cubicBezTo>
                <a:cubicBezTo>
                  <a:pt x="203" y="219"/>
                  <a:pt x="199" y="216"/>
                  <a:pt x="199" y="216"/>
                </a:cubicBezTo>
                <a:cubicBezTo>
                  <a:pt x="199" y="216"/>
                  <a:pt x="199" y="214"/>
                  <a:pt x="199" y="207"/>
                </a:cubicBezTo>
                <a:cubicBezTo>
                  <a:pt x="198" y="199"/>
                  <a:pt x="195" y="184"/>
                  <a:pt x="194" y="174"/>
                </a:cubicBezTo>
                <a:cubicBezTo>
                  <a:pt x="194" y="165"/>
                  <a:pt x="193" y="152"/>
                  <a:pt x="193" y="141"/>
                </a:cubicBezTo>
                <a:cubicBezTo>
                  <a:pt x="194" y="129"/>
                  <a:pt x="192" y="122"/>
                  <a:pt x="190" y="118"/>
                </a:cubicBezTo>
                <a:cubicBezTo>
                  <a:pt x="189" y="114"/>
                  <a:pt x="184" y="110"/>
                  <a:pt x="178" y="108"/>
                </a:cubicBezTo>
                <a:cubicBezTo>
                  <a:pt x="172" y="106"/>
                  <a:pt x="165" y="103"/>
                  <a:pt x="159" y="101"/>
                </a:cubicBezTo>
                <a:cubicBezTo>
                  <a:pt x="154" y="99"/>
                  <a:pt x="150" y="96"/>
                  <a:pt x="145" y="93"/>
                </a:cubicBezTo>
                <a:cubicBezTo>
                  <a:pt x="140" y="90"/>
                  <a:pt x="141" y="88"/>
                  <a:pt x="141" y="85"/>
                </a:cubicBezTo>
                <a:cubicBezTo>
                  <a:pt x="141" y="83"/>
                  <a:pt x="141" y="74"/>
                  <a:pt x="141" y="74"/>
                </a:cubicBezTo>
                <a:cubicBezTo>
                  <a:pt x="141" y="74"/>
                  <a:pt x="144" y="69"/>
                  <a:pt x="146" y="63"/>
                </a:cubicBezTo>
                <a:cubicBezTo>
                  <a:pt x="148" y="57"/>
                  <a:pt x="148" y="54"/>
                  <a:pt x="148" y="54"/>
                </a:cubicBezTo>
                <a:cubicBezTo>
                  <a:pt x="151" y="53"/>
                  <a:pt x="152" y="52"/>
                  <a:pt x="153" y="49"/>
                </a:cubicBezTo>
                <a:cubicBezTo>
                  <a:pt x="154" y="46"/>
                  <a:pt x="156" y="44"/>
                  <a:pt x="157" y="41"/>
                </a:cubicBezTo>
                <a:cubicBezTo>
                  <a:pt x="158" y="38"/>
                  <a:pt x="157" y="34"/>
                  <a:pt x="155" y="34"/>
                </a:cubicBezTo>
                <a:cubicBezTo>
                  <a:pt x="152" y="33"/>
                  <a:pt x="150" y="36"/>
                  <a:pt x="150" y="36"/>
                </a:cubicBezTo>
                <a:cubicBezTo>
                  <a:pt x="150" y="36"/>
                  <a:pt x="154" y="20"/>
                  <a:pt x="149" y="14"/>
                </a:cubicBezTo>
                <a:cubicBezTo>
                  <a:pt x="144" y="5"/>
                  <a:pt x="137" y="0"/>
                  <a:pt x="124" y="0"/>
                </a:cubicBezTo>
                <a:cubicBezTo>
                  <a:pt x="111" y="0"/>
                  <a:pt x="105" y="5"/>
                  <a:pt x="100" y="14"/>
                </a:cubicBezTo>
                <a:cubicBezTo>
                  <a:pt x="95" y="20"/>
                  <a:pt x="99" y="36"/>
                  <a:pt x="99" y="36"/>
                </a:cubicBezTo>
                <a:cubicBezTo>
                  <a:pt x="99" y="36"/>
                  <a:pt x="97" y="33"/>
                  <a:pt x="94" y="34"/>
                </a:cubicBezTo>
                <a:cubicBezTo>
                  <a:pt x="92" y="34"/>
                  <a:pt x="91" y="38"/>
                  <a:pt x="92" y="41"/>
                </a:cubicBezTo>
                <a:cubicBezTo>
                  <a:pt x="93" y="44"/>
                  <a:pt x="95" y="46"/>
                  <a:pt x="96" y="49"/>
                </a:cubicBezTo>
                <a:cubicBezTo>
                  <a:pt x="97" y="52"/>
                  <a:pt x="98" y="53"/>
                  <a:pt x="101" y="54"/>
                </a:cubicBezTo>
                <a:cubicBezTo>
                  <a:pt x="101" y="54"/>
                  <a:pt x="100" y="57"/>
                  <a:pt x="103" y="63"/>
                </a:cubicBezTo>
                <a:cubicBezTo>
                  <a:pt x="105" y="69"/>
                  <a:pt x="108" y="74"/>
                  <a:pt x="108" y="74"/>
                </a:cubicBezTo>
                <a:cubicBezTo>
                  <a:pt x="108" y="74"/>
                  <a:pt x="108" y="83"/>
                  <a:pt x="108" y="85"/>
                </a:cubicBezTo>
                <a:cubicBezTo>
                  <a:pt x="108" y="88"/>
                  <a:pt x="109" y="90"/>
                  <a:pt x="104" y="93"/>
                </a:cubicBezTo>
                <a:cubicBezTo>
                  <a:pt x="99" y="96"/>
                  <a:pt x="95" y="99"/>
                  <a:pt x="90" y="101"/>
                </a:cubicBezTo>
                <a:cubicBezTo>
                  <a:pt x="84" y="103"/>
                  <a:pt x="77" y="106"/>
                  <a:pt x="71" y="108"/>
                </a:cubicBezTo>
                <a:cubicBezTo>
                  <a:pt x="65" y="110"/>
                  <a:pt x="60" y="114"/>
                  <a:pt x="59" y="118"/>
                </a:cubicBezTo>
                <a:cubicBezTo>
                  <a:pt x="57" y="122"/>
                  <a:pt x="55" y="129"/>
                  <a:pt x="56" y="141"/>
                </a:cubicBezTo>
                <a:cubicBezTo>
                  <a:pt x="56" y="152"/>
                  <a:pt x="55" y="165"/>
                  <a:pt x="55" y="174"/>
                </a:cubicBezTo>
                <a:cubicBezTo>
                  <a:pt x="54" y="184"/>
                  <a:pt x="51" y="199"/>
                  <a:pt x="50" y="207"/>
                </a:cubicBezTo>
                <a:cubicBezTo>
                  <a:pt x="50" y="214"/>
                  <a:pt x="50" y="216"/>
                  <a:pt x="50" y="216"/>
                </a:cubicBezTo>
                <a:cubicBezTo>
                  <a:pt x="50" y="216"/>
                  <a:pt x="46" y="219"/>
                  <a:pt x="43" y="226"/>
                </a:cubicBezTo>
                <a:cubicBezTo>
                  <a:pt x="40" y="234"/>
                  <a:pt x="35" y="263"/>
                  <a:pt x="32" y="273"/>
                </a:cubicBezTo>
                <a:cubicBezTo>
                  <a:pt x="30" y="284"/>
                  <a:pt x="26" y="293"/>
                  <a:pt x="26" y="296"/>
                </a:cubicBezTo>
                <a:cubicBezTo>
                  <a:pt x="25" y="298"/>
                  <a:pt x="24" y="299"/>
                  <a:pt x="25" y="300"/>
                </a:cubicBezTo>
                <a:cubicBezTo>
                  <a:pt x="25" y="301"/>
                  <a:pt x="25" y="302"/>
                  <a:pt x="25" y="302"/>
                </a:cubicBezTo>
                <a:cubicBezTo>
                  <a:pt x="25" y="302"/>
                  <a:pt x="23" y="302"/>
                  <a:pt x="21" y="304"/>
                </a:cubicBezTo>
                <a:cubicBezTo>
                  <a:pt x="19" y="306"/>
                  <a:pt x="16" y="308"/>
                  <a:pt x="13" y="311"/>
                </a:cubicBezTo>
                <a:cubicBezTo>
                  <a:pt x="11" y="315"/>
                  <a:pt x="10" y="316"/>
                  <a:pt x="9" y="319"/>
                </a:cubicBezTo>
                <a:cubicBezTo>
                  <a:pt x="8" y="322"/>
                  <a:pt x="6" y="325"/>
                  <a:pt x="4" y="326"/>
                </a:cubicBezTo>
                <a:cubicBezTo>
                  <a:pt x="2" y="328"/>
                  <a:pt x="0" y="329"/>
                  <a:pt x="0" y="329"/>
                </a:cubicBezTo>
                <a:cubicBezTo>
                  <a:pt x="0" y="329"/>
                  <a:pt x="0" y="331"/>
                  <a:pt x="3" y="330"/>
                </a:cubicBezTo>
                <a:cubicBezTo>
                  <a:pt x="6" y="330"/>
                  <a:pt x="9" y="329"/>
                  <a:pt x="11" y="327"/>
                </a:cubicBezTo>
                <a:cubicBezTo>
                  <a:pt x="13" y="325"/>
                  <a:pt x="15" y="324"/>
                  <a:pt x="15" y="325"/>
                </a:cubicBezTo>
                <a:cubicBezTo>
                  <a:pt x="16" y="326"/>
                  <a:pt x="16" y="329"/>
                  <a:pt x="16" y="333"/>
                </a:cubicBezTo>
                <a:cubicBezTo>
                  <a:pt x="15" y="336"/>
                  <a:pt x="11" y="357"/>
                  <a:pt x="11" y="357"/>
                </a:cubicBezTo>
                <a:cubicBezTo>
                  <a:pt x="11" y="357"/>
                  <a:pt x="11" y="360"/>
                  <a:pt x="12" y="360"/>
                </a:cubicBezTo>
                <a:cubicBezTo>
                  <a:pt x="14" y="360"/>
                  <a:pt x="15" y="359"/>
                  <a:pt x="16" y="357"/>
                </a:cubicBezTo>
                <a:cubicBezTo>
                  <a:pt x="16" y="356"/>
                  <a:pt x="21" y="338"/>
                  <a:pt x="21" y="338"/>
                </a:cubicBezTo>
                <a:cubicBezTo>
                  <a:pt x="19" y="359"/>
                  <a:pt x="19" y="359"/>
                  <a:pt x="19" y="359"/>
                </a:cubicBezTo>
                <a:cubicBezTo>
                  <a:pt x="19" y="359"/>
                  <a:pt x="19" y="362"/>
                  <a:pt x="21" y="362"/>
                </a:cubicBezTo>
                <a:cubicBezTo>
                  <a:pt x="23" y="362"/>
                  <a:pt x="23" y="360"/>
                  <a:pt x="23" y="360"/>
                </a:cubicBezTo>
                <a:cubicBezTo>
                  <a:pt x="27" y="338"/>
                  <a:pt x="27" y="338"/>
                  <a:pt x="27" y="338"/>
                </a:cubicBezTo>
                <a:cubicBezTo>
                  <a:pt x="27" y="358"/>
                  <a:pt x="27" y="358"/>
                  <a:pt x="27" y="358"/>
                </a:cubicBezTo>
                <a:cubicBezTo>
                  <a:pt x="27" y="358"/>
                  <a:pt x="27" y="361"/>
                  <a:pt x="29" y="361"/>
                </a:cubicBezTo>
                <a:cubicBezTo>
                  <a:pt x="32" y="360"/>
                  <a:pt x="32" y="358"/>
                  <a:pt x="32" y="358"/>
                </a:cubicBezTo>
                <a:cubicBezTo>
                  <a:pt x="33" y="339"/>
                  <a:pt x="33" y="339"/>
                  <a:pt x="33" y="339"/>
                </a:cubicBezTo>
                <a:cubicBezTo>
                  <a:pt x="35" y="355"/>
                  <a:pt x="35" y="355"/>
                  <a:pt x="35" y="355"/>
                </a:cubicBezTo>
                <a:cubicBezTo>
                  <a:pt x="35" y="355"/>
                  <a:pt x="35" y="359"/>
                  <a:pt x="37" y="359"/>
                </a:cubicBezTo>
                <a:cubicBezTo>
                  <a:pt x="40" y="358"/>
                  <a:pt x="39" y="355"/>
                  <a:pt x="39" y="355"/>
                </a:cubicBezTo>
                <a:cubicBezTo>
                  <a:pt x="39" y="330"/>
                  <a:pt x="39" y="330"/>
                  <a:pt x="39" y="330"/>
                </a:cubicBezTo>
                <a:cubicBezTo>
                  <a:pt x="39" y="330"/>
                  <a:pt x="40" y="327"/>
                  <a:pt x="41" y="320"/>
                </a:cubicBezTo>
                <a:cubicBezTo>
                  <a:pt x="41" y="314"/>
                  <a:pt x="40" y="309"/>
                  <a:pt x="40" y="308"/>
                </a:cubicBezTo>
                <a:cubicBezTo>
                  <a:pt x="40" y="306"/>
                  <a:pt x="40" y="306"/>
                  <a:pt x="41" y="304"/>
                </a:cubicBezTo>
                <a:cubicBezTo>
                  <a:pt x="42" y="302"/>
                  <a:pt x="51" y="280"/>
                  <a:pt x="54" y="273"/>
                </a:cubicBezTo>
                <a:cubicBezTo>
                  <a:pt x="58" y="266"/>
                  <a:pt x="68" y="241"/>
                  <a:pt x="71" y="234"/>
                </a:cubicBezTo>
                <a:cubicBezTo>
                  <a:pt x="71" y="234"/>
                  <a:pt x="71" y="233"/>
                  <a:pt x="71" y="233"/>
                </a:cubicBezTo>
                <a:cubicBezTo>
                  <a:pt x="71" y="247"/>
                  <a:pt x="71" y="260"/>
                  <a:pt x="72" y="272"/>
                </a:cubicBezTo>
                <a:cubicBezTo>
                  <a:pt x="69" y="281"/>
                  <a:pt x="67" y="289"/>
                  <a:pt x="65" y="297"/>
                </a:cubicBezTo>
                <a:cubicBezTo>
                  <a:pt x="63" y="308"/>
                  <a:pt x="61" y="331"/>
                  <a:pt x="63" y="341"/>
                </a:cubicBezTo>
                <a:cubicBezTo>
                  <a:pt x="64" y="352"/>
                  <a:pt x="67" y="381"/>
                  <a:pt x="70" y="395"/>
                </a:cubicBezTo>
                <a:cubicBezTo>
                  <a:pt x="73" y="409"/>
                  <a:pt x="75" y="424"/>
                  <a:pt x="74" y="434"/>
                </a:cubicBezTo>
                <a:cubicBezTo>
                  <a:pt x="73" y="443"/>
                  <a:pt x="71" y="448"/>
                  <a:pt x="69" y="457"/>
                </a:cubicBezTo>
                <a:cubicBezTo>
                  <a:pt x="67" y="466"/>
                  <a:pt x="65" y="478"/>
                  <a:pt x="67" y="491"/>
                </a:cubicBezTo>
                <a:cubicBezTo>
                  <a:pt x="69" y="505"/>
                  <a:pt x="75" y="551"/>
                  <a:pt x="76" y="553"/>
                </a:cubicBezTo>
                <a:cubicBezTo>
                  <a:pt x="76" y="556"/>
                  <a:pt x="78" y="562"/>
                  <a:pt x="76" y="567"/>
                </a:cubicBezTo>
                <a:cubicBezTo>
                  <a:pt x="75" y="571"/>
                  <a:pt x="75" y="571"/>
                  <a:pt x="75" y="573"/>
                </a:cubicBezTo>
                <a:cubicBezTo>
                  <a:pt x="74" y="574"/>
                  <a:pt x="74" y="574"/>
                  <a:pt x="74" y="576"/>
                </a:cubicBezTo>
                <a:cubicBezTo>
                  <a:pt x="73" y="577"/>
                  <a:pt x="72" y="580"/>
                  <a:pt x="70" y="583"/>
                </a:cubicBezTo>
                <a:cubicBezTo>
                  <a:pt x="68" y="586"/>
                  <a:pt x="67" y="585"/>
                  <a:pt x="65" y="589"/>
                </a:cubicBezTo>
                <a:cubicBezTo>
                  <a:pt x="64" y="592"/>
                  <a:pt x="65" y="594"/>
                  <a:pt x="65" y="595"/>
                </a:cubicBezTo>
                <a:cubicBezTo>
                  <a:pt x="66" y="596"/>
                  <a:pt x="68" y="597"/>
                  <a:pt x="68" y="597"/>
                </a:cubicBezTo>
                <a:cubicBezTo>
                  <a:pt x="68" y="597"/>
                  <a:pt x="68" y="598"/>
                  <a:pt x="71" y="599"/>
                </a:cubicBezTo>
                <a:cubicBezTo>
                  <a:pt x="73" y="600"/>
                  <a:pt x="74" y="601"/>
                  <a:pt x="76" y="601"/>
                </a:cubicBezTo>
                <a:cubicBezTo>
                  <a:pt x="78" y="601"/>
                  <a:pt x="84" y="601"/>
                  <a:pt x="84" y="601"/>
                </a:cubicBezTo>
                <a:cubicBezTo>
                  <a:pt x="84" y="601"/>
                  <a:pt x="84" y="603"/>
                  <a:pt x="86" y="603"/>
                </a:cubicBezTo>
                <a:cubicBezTo>
                  <a:pt x="87" y="604"/>
                  <a:pt x="91" y="603"/>
                  <a:pt x="93" y="603"/>
                </a:cubicBezTo>
                <a:cubicBezTo>
                  <a:pt x="95" y="603"/>
                  <a:pt x="96" y="601"/>
                  <a:pt x="96" y="599"/>
                </a:cubicBezTo>
                <a:cubicBezTo>
                  <a:pt x="96" y="598"/>
                  <a:pt x="96" y="595"/>
                  <a:pt x="96" y="595"/>
                </a:cubicBezTo>
                <a:cubicBezTo>
                  <a:pt x="96" y="595"/>
                  <a:pt x="96" y="592"/>
                  <a:pt x="96" y="591"/>
                </a:cubicBezTo>
                <a:cubicBezTo>
                  <a:pt x="96" y="589"/>
                  <a:pt x="93" y="586"/>
                  <a:pt x="93" y="580"/>
                </a:cubicBezTo>
                <a:cubicBezTo>
                  <a:pt x="94" y="575"/>
                  <a:pt x="95" y="571"/>
                  <a:pt x="95" y="568"/>
                </a:cubicBezTo>
                <a:cubicBezTo>
                  <a:pt x="96" y="565"/>
                  <a:pt x="96" y="562"/>
                  <a:pt x="95" y="558"/>
                </a:cubicBezTo>
                <a:cubicBezTo>
                  <a:pt x="94" y="554"/>
                  <a:pt x="93" y="551"/>
                  <a:pt x="93" y="544"/>
                </a:cubicBezTo>
                <a:cubicBezTo>
                  <a:pt x="94" y="537"/>
                  <a:pt x="97" y="518"/>
                  <a:pt x="99" y="511"/>
                </a:cubicBezTo>
                <a:cubicBezTo>
                  <a:pt x="100" y="503"/>
                  <a:pt x="103" y="486"/>
                  <a:pt x="101" y="476"/>
                </a:cubicBezTo>
                <a:cubicBezTo>
                  <a:pt x="100" y="466"/>
                  <a:pt x="100" y="461"/>
                  <a:pt x="101" y="457"/>
                </a:cubicBezTo>
                <a:cubicBezTo>
                  <a:pt x="102" y="452"/>
                  <a:pt x="103" y="450"/>
                  <a:pt x="105" y="446"/>
                </a:cubicBezTo>
                <a:cubicBezTo>
                  <a:pt x="107" y="441"/>
                  <a:pt x="108" y="433"/>
                  <a:pt x="110" y="423"/>
                </a:cubicBezTo>
                <a:cubicBezTo>
                  <a:pt x="111" y="413"/>
                  <a:pt x="113" y="393"/>
                  <a:pt x="113" y="382"/>
                </a:cubicBezTo>
                <a:cubicBezTo>
                  <a:pt x="113" y="371"/>
                  <a:pt x="114" y="354"/>
                  <a:pt x="114" y="344"/>
                </a:cubicBezTo>
                <a:cubicBezTo>
                  <a:pt x="115" y="335"/>
                  <a:pt x="120" y="320"/>
                  <a:pt x="120" y="320"/>
                </a:cubicBezTo>
                <a:cubicBezTo>
                  <a:pt x="124" y="320"/>
                  <a:pt x="124" y="320"/>
                  <a:pt x="124" y="320"/>
                </a:cubicBezTo>
                <a:cubicBezTo>
                  <a:pt x="129" y="320"/>
                  <a:pt x="129" y="320"/>
                  <a:pt x="129" y="320"/>
                </a:cubicBezTo>
                <a:cubicBezTo>
                  <a:pt x="129" y="320"/>
                  <a:pt x="134" y="335"/>
                  <a:pt x="135" y="344"/>
                </a:cubicBezTo>
                <a:cubicBezTo>
                  <a:pt x="135" y="354"/>
                  <a:pt x="136" y="371"/>
                  <a:pt x="136" y="382"/>
                </a:cubicBezTo>
                <a:cubicBezTo>
                  <a:pt x="136" y="393"/>
                  <a:pt x="138" y="413"/>
                  <a:pt x="139" y="423"/>
                </a:cubicBezTo>
                <a:cubicBezTo>
                  <a:pt x="141" y="433"/>
                  <a:pt x="142" y="441"/>
                  <a:pt x="144" y="446"/>
                </a:cubicBezTo>
                <a:cubicBezTo>
                  <a:pt x="146" y="450"/>
                  <a:pt x="147" y="452"/>
                  <a:pt x="148" y="457"/>
                </a:cubicBezTo>
                <a:cubicBezTo>
                  <a:pt x="149" y="461"/>
                  <a:pt x="149" y="466"/>
                  <a:pt x="148" y="476"/>
                </a:cubicBezTo>
                <a:cubicBezTo>
                  <a:pt x="146" y="486"/>
                  <a:pt x="149" y="503"/>
                  <a:pt x="150" y="511"/>
                </a:cubicBezTo>
                <a:cubicBezTo>
                  <a:pt x="152" y="518"/>
                  <a:pt x="155" y="537"/>
                  <a:pt x="156" y="544"/>
                </a:cubicBezTo>
                <a:cubicBezTo>
                  <a:pt x="156" y="551"/>
                  <a:pt x="155" y="554"/>
                  <a:pt x="154" y="558"/>
                </a:cubicBezTo>
                <a:cubicBezTo>
                  <a:pt x="153" y="562"/>
                  <a:pt x="153" y="565"/>
                  <a:pt x="153" y="568"/>
                </a:cubicBezTo>
                <a:cubicBezTo>
                  <a:pt x="154" y="571"/>
                  <a:pt x="155" y="575"/>
                  <a:pt x="155" y="580"/>
                </a:cubicBezTo>
                <a:cubicBezTo>
                  <a:pt x="156" y="586"/>
                  <a:pt x="153" y="589"/>
                  <a:pt x="153" y="591"/>
                </a:cubicBezTo>
                <a:cubicBezTo>
                  <a:pt x="153" y="592"/>
                  <a:pt x="153" y="595"/>
                  <a:pt x="153" y="595"/>
                </a:cubicBezTo>
                <a:cubicBezTo>
                  <a:pt x="153" y="595"/>
                  <a:pt x="153" y="598"/>
                  <a:pt x="153" y="599"/>
                </a:cubicBezTo>
                <a:cubicBezTo>
                  <a:pt x="153" y="601"/>
                  <a:pt x="154" y="603"/>
                  <a:pt x="156" y="603"/>
                </a:cubicBezTo>
                <a:cubicBezTo>
                  <a:pt x="157" y="603"/>
                  <a:pt x="162" y="604"/>
                  <a:pt x="163" y="603"/>
                </a:cubicBezTo>
                <a:cubicBezTo>
                  <a:pt x="165" y="603"/>
                  <a:pt x="165" y="601"/>
                  <a:pt x="165" y="601"/>
                </a:cubicBezTo>
                <a:cubicBezTo>
                  <a:pt x="165" y="601"/>
                  <a:pt x="171" y="601"/>
                  <a:pt x="173" y="601"/>
                </a:cubicBezTo>
                <a:cubicBezTo>
                  <a:pt x="175" y="601"/>
                  <a:pt x="176" y="600"/>
                  <a:pt x="178" y="599"/>
                </a:cubicBezTo>
                <a:cubicBezTo>
                  <a:pt x="181" y="598"/>
                  <a:pt x="181" y="597"/>
                  <a:pt x="181" y="597"/>
                </a:cubicBezTo>
                <a:cubicBezTo>
                  <a:pt x="181" y="597"/>
                  <a:pt x="183" y="596"/>
                  <a:pt x="184" y="595"/>
                </a:cubicBezTo>
                <a:cubicBezTo>
                  <a:pt x="184" y="594"/>
                  <a:pt x="185" y="592"/>
                  <a:pt x="184" y="589"/>
                </a:cubicBezTo>
                <a:cubicBezTo>
                  <a:pt x="182" y="585"/>
                  <a:pt x="181" y="586"/>
                  <a:pt x="179" y="583"/>
                </a:cubicBezTo>
                <a:cubicBezTo>
                  <a:pt x="177" y="580"/>
                  <a:pt x="176" y="577"/>
                  <a:pt x="175" y="576"/>
                </a:cubicBezTo>
                <a:cubicBezTo>
                  <a:pt x="175" y="574"/>
                  <a:pt x="175" y="574"/>
                  <a:pt x="174" y="573"/>
                </a:cubicBezTo>
                <a:cubicBezTo>
                  <a:pt x="174" y="571"/>
                  <a:pt x="174" y="571"/>
                  <a:pt x="173" y="567"/>
                </a:cubicBezTo>
                <a:cubicBezTo>
                  <a:pt x="171" y="562"/>
                  <a:pt x="173" y="556"/>
                  <a:pt x="173" y="553"/>
                </a:cubicBezTo>
                <a:cubicBezTo>
                  <a:pt x="174" y="551"/>
                  <a:pt x="180" y="505"/>
                  <a:pt x="182" y="491"/>
                </a:cubicBezTo>
                <a:cubicBezTo>
                  <a:pt x="184" y="478"/>
                  <a:pt x="182" y="466"/>
                  <a:pt x="180" y="457"/>
                </a:cubicBezTo>
                <a:cubicBezTo>
                  <a:pt x="177" y="448"/>
                  <a:pt x="176" y="443"/>
                  <a:pt x="175" y="434"/>
                </a:cubicBezTo>
                <a:cubicBezTo>
                  <a:pt x="174" y="424"/>
                  <a:pt x="176" y="409"/>
                  <a:pt x="179" y="395"/>
                </a:cubicBezTo>
                <a:cubicBezTo>
                  <a:pt x="182" y="381"/>
                  <a:pt x="185" y="352"/>
                  <a:pt x="186" y="341"/>
                </a:cubicBezTo>
                <a:cubicBezTo>
                  <a:pt x="188" y="331"/>
                  <a:pt x="186" y="308"/>
                  <a:pt x="184" y="297"/>
                </a:cubicBezTo>
                <a:cubicBezTo>
                  <a:pt x="182" y="291"/>
                  <a:pt x="181" y="284"/>
                  <a:pt x="179" y="278"/>
                </a:cubicBezTo>
                <a:cubicBezTo>
                  <a:pt x="179" y="264"/>
                  <a:pt x="179" y="250"/>
                  <a:pt x="179" y="236"/>
                </a:cubicBezTo>
                <a:cubicBezTo>
                  <a:pt x="182" y="244"/>
                  <a:pt x="191" y="266"/>
                  <a:pt x="195" y="273"/>
                </a:cubicBezTo>
                <a:cubicBezTo>
                  <a:pt x="198" y="280"/>
                  <a:pt x="207" y="302"/>
                  <a:pt x="208" y="304"/>
                </a:cubicBezTo>
                <a:cubicBezTo>
                  <a:pt x="209" y="306"/>
                  <a:pt x="209" y="306"/>
                  <a:pt x="209" y="308"/>
                </a:cubicBezTo>
                <a:cubicBezTo>
                  <a:pt x="209" y="309"/>
                  <a:pt x="208" y="314"/>
                  <a:pt x="208" y="320"/>
                </a:cubicBezTo>
                <a:cubicBezTo>
                  <a:pt x="209" y="327"/>
                  <a:pt x="210" y="330"/>
                  <a:pt x="210" y="330"/>
                </a:cubicBezTo>
                <a:cubicBezTo>
                  <a:pt x="210" y="355"/>
                  <a:pt x="210" y="355"/>
                  <a:pt x="210" y="355"/>
                </a:cubicBezTo>
                <a:cubicBezTo>
                  <a:pt x="210" y="355"/>
                  <a:pt x="209" y="358"/>
                  <a:pt x="212" y="359"/>
                </a:cubicBezTo>
                <a:cubicBezTo>
                  <a:pt x="214" y="359"/>
                  <a:pt x="214" y="355"/>
                  <a:pt x="214" y="355"/>
                </a:cubicBezTo>
                <a:cubicBezTo>
                  <a:pt x="216" y="339"/>
                  <a:pt x="216" y="339"/>
                  <a:pt x="216" y="339"/>
                </a:cubicBezTo>
                <a:cubicBezTo>
                  <a:pt x="217" y="358"/>
                  <a:pt x="217" y="358"/>
                  <a:pt x="217" y="358"/>
                </a:cubicBezTo>
                <a:cubicBezTo>
                  <a:pt x="217" y="358"/>
                  <a:pt x="217" y="360"/>
                  <a:pt x="220" y="361"/>
                </a:cubicBezTo>
                <a:cubicBezTo>
                  <a:pt x="222" y="361"/>
                  <a:pt x="222" y="358"/>
                  <a:pt x="222" y="358"/>
                </a:cubicBezTo>
                <a:cubicBezTo>
                  <a:pt x="222" y="338"/>
                  <a:pt x="222" y="338"/>
                  <a:pt x="222" y="338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26" y="360"/>
                  <a:pt x="226" y="362"/>
                  <a:pt x="228" y="362"/>
                </a:cubicBezTo>
                <a:cubicBezTo>
                  <a:pt x="230" y="362"/>
                  <a:pt x="230" y="359"/>
                  <a:pt x="230" y="359"/>
                </a:cubicBezTo>
                <a:cubicBezTo>
                  <a:pt x="228" y="338"/>
                  <a:pt x="228" y="338"/>
                  <a:pt x="228" y="338"/>
                </a:cubicBezTo>
                <a:cubicBezTo>
                  <a:pt x="228" y="338"/>
                  <a:pt x="233" y="356"/>
                  <a:pt x="233" y="357"/>
                </a:cubicBezTo>
                <a:cubicBezTo>
                  <a:pt x="234" y="359"/>
                  <a:pt x="235" y="360"/>
                  <a:pt x="237" y="360"/>
                </a:cubicBezTo>
                <a:cubicBezTo>
                  <a:pt x="238" y="360"/>
                  <a:pt x="238" y="357"/>
                  <a:pt x="238" y="357"/>
                </a:cubicBezTo>
                <a:cubicBezTo>
                  <a:pt x="238" y="357"/>
                  <a:pt x="234" y="336"/>
                  <a:pt x="233" y="333"/>
                </a:cubicBezTo>
                <a:cubicBezTo>
                  <a:pt x="233" y="329"/>
                  <a:pt x="233" y="326"/>
                  <a:pt x="233" y="325"/>
                </a:cubicBezTo>
                <a:cubicBezTo>
                  <a:pt x="234" y="324"/>
                  <a:pt x="236" y="325"/>
                  <a:pt x="238" y="327"/>
                </a:cubicBezTo>
                <a:cubicBezTo>
                  <a:pt x="240" y="329"/>
                  <a:pt x="243" y="330"/>
                  <a:pt x="246" y="330"/>
                </a:cubicBezTo>
                <a:cubicBezTo>
                  <a:pt x="249" y="331"/>
                  <a:pt x="249" y="329"/>
                  <a:pt x="249" y="329"/>
                </a:cubicBezTo>
                <a:cubicBezTo>
                  <a:pt x="249" y="329"/>
                  <a:pt x="247" y="328"/>
                  <a:pt x="245" y="32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2" name="Freeform 8">
            <a:extLst>
              <a:ext uri="{FF2B5EF4-FFF2-40B4-BE49-F238E27FC236}">
                <a16:creationId xmlns:a16="http://schemas.microsoft.com/office/drawing/2014/main" id="{9BA7590D-27D2-E80E-BE39-A5C9CFB813F8}"/>
              </a:ext>
            </a:extLst>
          </p:cNvPr>
          <p:cNvSpPr>
            <a:spLocks/>
          </p:cNvSpPr>
          <p:nvPr/>
        </p:nvSpPr>
        <p:spPr bwMode="auto">
          <a:xfrm>
            <a:off x="11428202" y="3544778"/>
            <a:ext cx="182835" cy="196808"/>
          </a:xfrm>
          <a:custGeom>
            <a:avLst/>
            <a:gdLst>
              <a:gd name="T0" fmla="*/ 8 w 30"/>
              <a:gd name="T1" fmla="*/ 19 h 45"/>
              <a:gd name="T2" fmla="*/ 3 w 30"/>
              <a:gd name="T3" fmla="*/ 7 h 45"/>
              <a:gd name="T4" fmla="*/ 13 w 30"/>
              <a:gd name="T5" fmla="*/ 0 h 45"/>
              <a:gd name="T6" fmla="*/ 27 w 30"/>
              <a:gd name="T7" fmla="*/ 14 h 45"/>
              <a:gd name="T8" fmla="*/ 27 w 30"/>
              <a:gd name="T9" fmla="*/ 33 h 45"/>
              <a:gd name="T10" fmla="*/ 15 w 30"/>
              <a:gd name="T11" fmla="*/ 37 h 45"/>
              <a:gd name="T12" fmla="*/ 10 w 30"/>
              <a:gd name="T13" fmla="*/ 31 h 45"/>
              <a:gd name="T14" fmla="*/ 9 w 30"/>
              <a:gd name="T15" fmla="*/ 36 h 45"/>
              <a:gd name="T16" fmla="*/ 7 w 30"/>
              <a:gd name="T17" fmla="*/ 45 h 45"/>
              <a:gd name="T18" fmla="*/ 5 w 30"/>
              <a:gd name="T19" fmla="*/ 45 h 45"/>
              <a:gd name="T20" fmla="*/ 7 w 30"/>
              <a:gd name="T21" fmla="*/ 31 h 45"/>
              <a:gd name="T22" fmla="*/ 8 w 30"/>
              <a:gd name="T23" fmla="*/ 26 h 45"/>
              <a:gd name="T24" fmla="*/ 4 w 30"/>
              <a:gd name="T25" fmla="*/ 26 h 45"/>
              <a:gd name="T26" fmla="*/ 1 w 30"/>
              <a:gd name="T27" fmla="*/ 25 h 45"/>
              <a:gd name="T28" fmla="*/ 1 w 30"/>
              <a:gd name="T29" fmla="*/ 21 h 45"/>
              <a:gd name="T30" fmla="*/ 3 w 30"/>
              <a:gd name="T31" fmla="*/ 19 h 45"/>
              <a:gd name="T32" fmla="*/ 8 w 30"/>
              <a:gd name="T33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45">
                <a:moveTo>
                  <a:pt x="8" y="19"/>
                </a:moveTo>
                <a:cubicBezTo>
                  <a:pt x="8" y="19"/>
                  <a:pt x="0" y="17"/>
                  <a:pt x="3" y="7"/>
                </a:cubicBezTo>
                <a:cubicBezTo>
                  <a:pt x="4" y="4"/>
                  <a:pt x="9" y="0"/>
                  <a:pt x="13" y="0"/>
                </a:cubicBezTo>
                <a:cubicBezTo>
                  <a:pt x="18" y="1"/>
                  <a:pt x="24" y="4"/>
                  <a:pt x="27" y="14"/>
                </a:cubicBezTo>
                <a:cubicBezTo>
                  <a:pt x="30" y="24"/>
                  <a:pt x="30" y="29"/>
                  <a:pt x="27" y="33"/>
                </a:cubicBezTo>
                <a:cubicBezTo>
                  <a:pt x="24" y="38"/>
                  <a:pt x="18" y="40"/>
                  <a:pt x="15" y="37"/>
                </a:cubicBezTo>
                <a:cubicBezTo>
                  <a:pt x="12" y="34"/>
                  <a:pt x="10" y="31"/>
                  <a:pt x="10" y="31"/>
                </a:cubicBezTo>
                <a:cubicBezTo>
                  <a:pt x="10" y="31"/>
                  <a:pt x="10" y="33"/>
                  <a:pt x="9" y="36"/>
                </a:cubicBezTo>
                <a:cubicBezTo>
                  <a:pt x="9" y="39"/>
                  <a:pt x="7" y="45"/>
                  <a:pt x="7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6" y="40"/>
                  <a:pt x="7" y="31"/>
                </a:cubicBezTo>
                <a:cubicBezTo>
                  <a:pt x="7" y="29"/>
                  <a:pt x="8" y="26"/>
                  <a:pt x="8" y="26"/>
                </a:cubicBezTo>
                <a:cubicBezTo>
                  <a:pt x="8" y="26"/>
                  <a:pt x="6" y="26"/>
                  <a:pt x="4" y="26"/>
                </a:cubicBezTo>
                <a:cubicBezTo>
                  <a:pt x="2" y="25"/>
                  <a:pt x="1" y="25"/>
                  <a:pt x="1" y="25"/>
                </a:cubicBezTo>
                <a:cubicBezTo>
                  <a:pt x="1" y="25"/>
                  <a:pt x="0" y="23"/>
                  <a:pt x="1" y="21"/>
                </a:cubicBezTo>
                <a:cubicBezTo>
                  <a:pt x="2" y="20"/>
                  <a:pt x="3" y="19"/>
                  <a:pt x="3" y="19"/>
                </a:cubicBezTo>
                <a:lnTo>
                  <a:pt x="8" y="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A929257-7CA5-2B32-F7A1-BB579E7A59EE}"/>
              </a:ext>
            </a:extLst>
          </p:cNvPr>
          <p:cNvSpPr txBox="1"/>
          <p:nvPr/>
        </p:nvSpPr>
        <p:spPr>
          <a:xfrm>
            <a:off x="6256438" y="1797116"/>
            <a:ext cx="3564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Микроцефалия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общая задержка развития, эпилепсия, дистония, структурные нарушения развития ГМ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FFEF91D-1AFE-FA5D-FF61-EA0CD19D8331}"/>
              </a:ext>
            </a:extLst>
          </p:cNvPr>
          <p:cNvSpPr txBox="1"/>
          <p:nvPr/>
        </p:nvSpPr>
        <p:spPr>
          <a:xfrm>
            <a:off x="6338667" y="2701123"/>
            <a:ext cx="3475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Высокий узкий лоб,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микрогнатия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низкопосаженные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ушные раковины, миндалевидные глаза,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гипертелоризм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val 24">
            <a:extLst>
              <a:ext uri="{FF2B5EF4-FFF2-40B4-BE49-F238E27FC236}">
                <a16:creationId xmlns:a16="http://schemas.microsoft.com/office/drawing/2014/main" id="{A00474BA-725C-D8DA-3BA8-188D4F974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1000" y="1850522"/>
            <a:ext cx="527009" cy="552738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6" name="Freeform 25">
            <a:extLst>
              <a:ext uri="{FF2B5EF4-FFF2-40B4-BE49-F238E27FC236}">
                <a16:creationId xmlns:a16="http://schemas.microsoft.com/office/drawing/2014/main" id="{AB9386AF-D24E-F074-834E-CD7980FEFBB2}"/>
              </a:ext>
            </a:extLst>
          </p:cNvPr>
          <p:cNvSpPr>
            <a:spLocks/>
          </p:cNvSpPr>
          <p:nvPr/>
        </p:nvSpPr>
        <p:spPr bwMode="auto">
          <a:xfrm>
            <a:off x="9863121" y="1962587"/>
            <a:ext cx="382388" cy="370206"/>
          </a:xfrm>
          <a:custGeom>
            <a:avLst/>
            <a:gdLst>
              <a:gd name="T0" fmla="*/ 42 w 66"/>
              <a:gd name="T1" fmla="*/ 0 h 61"/>
              <a:gd name="T2" fmla="*/ 40 w 66"/>
              <a:gd name="T3" fmla="*/ 0 h 61"/>
              <a:gd name="T4" fmla="*/ 33 w 66"/>
              <a:gd name="T5" fmla="*/ 7 h 61"/>
              <a:gd name="T6" fmla="*/ 26 w 66"/>
              <a:gd name="T7" fmla="*/ 0 h 61"/>
              <a:gd name="T8" fmla="*/ 24 w 66"/>
              <a:gd name="T9" fmla="*/ 0 h 61"/>
              <a:gd name="T10" fmla="*/ 10 w 66"/>
              <a:gd name="T11" fmla="*/ 8 h 61"/>
              <a:gd name="T12" fmla="*/ 2 w 66"/>
              <a:gd name="T13" fmla="*/ 32 h 61"/>
              <a:gd name="T14" fmla="*/ 10 w 66"/>
              <a:gd name="T15" fmla="*/ 42 h 61"/>
              <a:gd name="T16" fmla="*/ 16 w 66"/>
              <a:gd name="T17" fmla="*/ 44 h 61"/>
              <a:gd name="T18" fmla="*/ 22 w 66"/>
              <a:gd name="T19" fmla="*/ 50 h 61"/>
              <a:gd name="T20" fmla="*/ 30 w 66"/>
              <a:gd name="T21" fmla="*/ 52 h 61"/>
              <a:gd name="T22" fmla="*/ 31 w 66"/>
              <a:gd name="T23" fmla="*/ 59 h 61"/>
              <a:gd name="T24" fmla="*/ 32 w 66"/>
              <a:gd name="T25" fmla="*/ 61 h 61"/>
              <a:gd name="T26" fmla="*/ 33 w 66"/>
              <a:gd name="T27" fmla="*/ 61 h 61"/>
              <a:gd name="T28" fmla="*/ 34 w 66"/>
              <a:gd name="T29" fmla="*/ 61 h 61"/>
              <a:gd name="T30" fmla="*/ 35 w 66"/>
              <a:gd name="T31" fmla="*/ 59 h 61"/>
              <a:gd name="T32" fmla="*/ 36 w 66"/>
              <a:gd name="T33" fmla="*/ 52 h 61"/>
              <a:gd name="T34" fmla="*/ 44 w 66"/>
              <a:gd name="T35" fmla="*/ 50 h 61"/>
              <a:gd name="T36" fmla="*/ 50 w 66"/>
              <a:gd name="T37" fmla="*/ 44 h 61"/>
              <a:gd name="T38" fmla="*/ 56 w 66"/>
              <a:gd name="T39" fmla="*/ 42 h 61"/>
              <a:gd name="T40" fmla="*/ 64 w 66"/>
              <a:gd name="T41" fmla="*/ 32 h 61"/>
              <a:gd name="T42" fmla="*/ 56 w 66"/>
              <a:gd name="T43" fmla="*/ 8 h 61"/>
              <a:gd name="T44" fmla="*/ 42 w 66"/>
              <a:gd name="T4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6" h="61">
                <a:moveTo>
                  <a:pt x="42" y="0"/>
                </a:moveTo>
                <a:cubicBezTo>
                  <a:pt x="41" y="0"/>
                  <a:pt x="41" y="0"/>
                  <a:pt x="40" y="0"/>
                </a:cubicBezTo>
                <a:cubicBezTo>
                  <a:pt x="33" y="1"/>
                  <a:pt x="33" y="7"/>
                  <a:pt x="33" y="7"/>
                </a:cubicBezTo>
                <a:cubicBezTo>
                  <a:pt x="33" y="7"/>
                  <a:pt x="33" y="1"/>
                  <a:pt x="26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19" y="0"/>
                  <a:pt x="14" y="1"/>
                  <a:pt x="10" y="8"/>
                </a:cubicBezTo>
                <a:cubicBezTo>
                  <a:pt x="4" y="16"/>
                  <a:pt x="0" y="22"/>
                  <a:pt x="2" y="32"/>
                </a:cubicBezTo>
                <a:cubicBezTo>
                  <a:pt x="4" y="38"/>
                  <a:pt x="6" y="41"/>
                  <a:pt x="10" y="42"/>
                </a:cubicBezTo>
                <a:cubicBezTo>
                  <a:pt x="13" y="44"/>
                  <a:pt x="16" y="44"/>
                  <a:pt x="16" y="44"/>
                </a:cubicBezTo>
                <a:cubicBezTo>
                  <a:pt x="16" y="44"/>
                  <a:pt x="17" y="49"/>
                  <a:pt x="22" y="50"/>
                </a:cubicBezTo>
                <a:cubicBezTo>
                  <a:pt x="26" y="51"/>
                  <a:pt x="30" y="52"/>
                  <a:pt x="30" y="52"/>
                </a:cubicBezTo>
                <a:cubicBezTo>
                  <a:pt x="31" y="59"/>
                  <a:pt x="31" y="59"/>
                  <a:pt x="31" y="59"/>
                </a:cubicBezTo>
                <a:cubicBezTo>
                  <a:pt x="31" y="60"/>
                  <a:pt x="31" y="60"/>
                  <a:pt x="32" y="61"/>
                </a:cubicBezTo>
                <a:cubicBezTo>
                  <a:pt x="33" y="61"/>
                  <a:pt x="33" y="61"/>
                  <a:pt x="33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5" y="60"/>
                  <a:pt x="35" y="60"/>
                  <a:pt x="35" y="59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40" y="51"/>
                  <a:pt x="44" y="50"/>
                </a:cubicBezTo>
                <a:cubicBezTo>
                  <a:pt x="49" y="49"/>
                  <a:pt x="50" y="44"/>
                  <a:pt x="50" y="44"/>
                </a:cubicBezTo>
                <a:cubicBezTo>
                  <a:pt x="50" y="44"/>
                  <a:pt x="53" y="44"/>
                  <a:pt x="56" y="42"/>
                </a:cubicBezTo>
                <a:cubicBezTo>
                  <a:pt x="59" y="41"/>
                  <a:pt x="62" y="38"/>
                  <a:pt x="64" y="32"/>
                </a:cubicBezTo>
                <a:cubicBezTo>
                  <a:pt x="66" y="22"/>
                  <a:pt x="62" y="16"/>
                  <a:pt x="56" y="8"/>
                </a:cubicBezTo>
                <a:cubicBezTo>
                  <a:pt x="52" y="1"/>
                  <a:pt x="46" y="0"/>
                  <a:pt x="42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7" name="Freeform 23">
            <a:extLst>
              <a:ext uri="{FF2B5EF4-FFF2-40B4-BE49-F238E27FC236}">
                <a16:creationId xmlns:a16="http://schemas.microsoft.com/office/drawing/2014/main" id="{1245EEA8-E1CE-9B43-6AE8-098DAE574418}"/>
              </a:ext>
            </a:extLst>
          </p:cNvPr>
          <p:cNvSpPr>
            <a:spLocks/>
          </p:cNvSpPr>
          <p:nvPr/>
        </p:nvSpPr>
        <p:spPr bwMode="auto">
          <a:xfrm>
            <a:off x="11244411" y="2391244"/>
            <a:ext cx="258285" cy="173340"/>
          </a:xfrm>
          <a:custGeom>
            <a:avLst/>
            <a:gdLst>
              <a:gd name="T0" fmla="*/ 44 w 52"/>
              <a:gd name="T1" fmla="*/ 6 h 48"/>
              <a:gd name="T2" fmla="*/ 31 w 52"/>
              <a:gd name="T3" fmla="*/ 1 h 48"/>
              <a:gd name="T4" fmla="*/ 26 w 52"/>
              <a:gd name="T5" fmla="*/ 5 h 48"/>
              <a:gd name="T6" fmla="*/ 20 w 52"/>
              <a:gd name="T7" fmla="*/ 1 h 48"/>
              <a:gd name="T8" fmla="*/ 8 w 52"/>
              <a:gd name="T9" fmla="*/ 6 h 48"/>
              <a:gd name="T10" fmla="*/ 2 w 52"/>
              <a:gd name="T11" fmla="*/ 25 h 48"/>
              <a:gd name="T12" fmla="*/ 8 w 52"/>
              <a:gd name="T13" fmla="*/ 33 h 48"/>
              <a:gd name="T14" fmla="*/ 12 w 52"/>
              <a:gd name="T15" fmla="*/ 35 h 48"/>
              <a:gd name="T16" fmla="*/ 17 w 52"/>
              <a:gd name="T17" fmla="*/ 40 h 48"/>
              <a:gd name="T18" fmla="*/ 23 w 52"/>
              <a:gd name="T19" fmla="*/ 41 h 48"/>
              <a:gd name="T20" fmla="*/ 24 w 52"/>
              <a:gd name="T21" fmla="*/ 46 h 48"/>
              <a:gd name="T22" fmla="*/ 25 w 52"/>
              <a:gd name="T23" fmla="*/ 48 h 48"/>
              <a:gd name="T24" fmla="*/ 26 w 52"/>
              <a:gd name="T25" fmla="*/ 48 h 48"/>
              <a:gd name="T26" fmla="*/ 27 w 52"/>
              <a:gd name="T27" fmla="*/ 48 h 48"/>
              <a:gd name="T28" fmla="*/ 28 w 52"/>
              <a:gd name="T29" fmla="*/ 46 h 48"/>
              <a:gd name="T30" fmla="*/ 28 w 52"/>
              <a:gd name="T31" fmla="*/ 41 h 48"/>
              <a:gd name="T32" fmla="*/ 34 w 52"/>
              <a:gd name="T33" fmla="*/ 40 h 48"/>
              <a:gd name="T34" fmla="*/ 39 w 52"/>
              <a:gd name="T35" fmla="*/ 35 h 48"/>
              <a:gd name="T36" fmla="*/ 44 w 52"/>
              <a:gd name="T37" fmla="*/ 33 h 48"/>
              <a:gd name="T38" fmla="*/ 50 w 52"/>
              <a:gd name="T39" fmla="*/ 25 h 48"/>
              <a:gd name="T40" fmla="*/ 44 w 52"/>
              <a:gd name="T41" fmla="*/ 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2" h="48">
                <a:moveTo>
                  <a:pt x="44" y="6"/>
                </a:moveTo>
                <a:cubicBezTo>
                  <a:pt x="40" y="1"/>
                  <a:pt x="35" y="0"/>
                  <a:pt x="31" y="1"/>
                </a:cubicBezTo>
                <a:cubicBezTo>
                  <a:pt x="26" y="1"/>
                  <a:pt x="26" y="5"/>
                  <a:pt x="26" y="5"/>
                </a:cubicBezTo>
                <a:cubicBezTo>
                  <a:pt x="26" y="5"/>
                  <a:pt x="26" y="1"/>
                  <a:pt x="20" y="1"/>
                </a:cubicBezTo>
                <a:cubicBezTo>
                  <a:pt x="16" y="0"/>
                  <a:pt x="12" y="1"/>
                  <a:pt x="8" y="6"/>
                </a:cubicBezTo>
                <a:cubicBezTo>
                  <a:pt x="3" y="13"/>
                  <a:pt x="0" y="18"/>
                  <a:pt x="2" y="25"/>
                </a:cubicBezTo>
                <a:cubicBezTo>
                  <a:pt x="3" y="30"/>
                  <a:pt x="5" y="32"/>
                  <a:pt x="8" y="33"/>
                </a:cubicBezTo>
                <a:cubicBezTo>
                  <a:pt x="10" y="34"/>
                  <a:pt x="12" y="35"/>
                  <a:pt x="12" y="35"/>
                </a:cubicBezTo>
                <a:cubicBezTo>
                  <a:pt x="12" y="35"/>
                  <a:pt x="13" y="39"/>
                  <a:pt x="17" y="40"/>
                </a:cubicBezTo>
                <a:cubicBezTo>
                  <a:pt x="20" y="40"/>
                  <a:pt x="23" y="41"/>
                  <a:pt x="23" y="41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7"/>
                  <a:pt x="24" y="48"/>
                  <a:pt x="25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28" y="47"/>
                  <a:pt x="28" y="46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31" y="40"/>
                  <a:pt x="34" y="40"/>
                </a:cubicBezTo>
                <a:cubicBezTo>
                  <a:pt x="38" y="39"/>
                  <a:pt x="39" y="35"/>
                  <a:pt x="39" y="35"/>
                </a:cubicBezTo>
                <a:cubicBezTo>
                  <a:pt x="39" y="35"/>
                  <a:pt x="41" y="34"/>
                  <a:pt x="44" y="33"/>
                </a:cubicBezTo>
                <a:cubicBezTo>
                  <a:pt x="47" y="32"/>
                  <a:pt x="49" y="30"/>
                  <a:pt x="50" y="25"/>
                </a:cubicBezTo>
                <a:cubicBezTo>
                  <a:pt x="52" y="18"/>
                  <a:pt x="49" y="13"/>
                  <a:pt x="44" y="6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9" name="Freeform 9">
            <a:extLst>
              <a:ext uri="{FF2B5EF4-FFF2-40B4-BE49-F238E27FC236}">
                <a16:creationId xmlns:a16="http://schemas.microsoft.com/office/drawing/2014/main" id="{D2B9D15C-BE09-1EF2-5A84-70CBB660B781}"/>
              </a:ext>
            </a:extLst>
          </p:cNvPr>
          <p:cNvSpPr>
            <a:spLocks/>
          </p:cNvSpPr>
          <p:nvPr/>
        </p:nvSpPr>
        <p:spPr bwMode="auto">
          <a:xfrm>
            <a:off x="11158329" y="3544778"/>
            <a:ext cx="182835" cy="196808"/>
          </a:xfrm>
          <a:custGeom>
            <a:avLst/>
            <a:gdLst>
              <a:gd name="T0" fmla="*/ 22 w 31"/>
              <a:gd name="T1" fmla="*/ 19 h 45"/>
              <a:gd name="T2" fmla="*/ 27 w 31"/>
              <a:gd name="T3" fmla="*/ 7 h 45"/>
              <a:gd name="T4" fmla="*/ 17 w 31"/>
              <a:gd name="T5" fmla="*/ 0 h 45"/>
              <a:gd name="T6" fmla="*/ 3 w 31"/>
              <a:gd name="T7" fmla="*/ 14 h 45"/>
              <a:gd name="T8" fmla="*/ 3 w 31"/>
              <a:gd name="T9" fmla="*/ 33 h 45"/>
              <a:gd name="T10" fmla="*/ 15 w 31"/>
              <a:gd name="T11" fmla="*/ 37 h 45"/>
              <a:gd name="T12" fmla="*/ 20 w 31"/>
              <a:gd name="T13" fmla="*/ 31 h 45"/>
              <a:gd name="T14" fmla="*/ 21 w 31"/>
              <a:gd name="T15" fmla="*/ 36 h 45"/>
              <a:gd name="T16" fmla="*/ 24 w 31"/>
              <a:gd name="T17" fmla="*/ 45 h 45"/>
              <a:gd name="T18" fmla="*/ 26 w 31"/>
              <a:gd name="T19" fmla="*/ 45 h 45"/>
              <a:gd name="T20" fmla="*/ 24 w 31"/>
              <a:gd name="T21" fmla="*/ 31 h 45"/>
              <a:gd name="T22" fmla="*/ 23 w 31"/>
              <a:gd name="T23" fmla="*/ 26 h 45"/>
              <a:gd name="T24" fmla="*/ 27 w 31"/>
              <a:gd name="T25" fmla="*/ 26 h 45"/>
              <a:gd name="T26" fmla="*/ 30 w 31"/>
              <a:gd name="T27" fmla="*/ 25 h 45"/>
              <a:gd name="T28" fmla="*/ 29 w 31"/>
              <a:gd name="T29" fmla="*/ 21 h 45"/>
              <a:gd name="T30" fmla="*/ 28 w 31"/>
              <a:gd name="T31" fmla="*/ 19 h 45"/>
              <a:gd name="T32" fmla="*/ 22 w 31"/>
              <a:gd name="T33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1" h="45">
                <a:moveTo>
                  <a:pt x="22" y="19"/>
                </a:moveTo>
                <a:cubicBezTo>
                  <a:pt x="22" y="19"/>
                  <a:pt x="31" y="17"/>
                  <a:pt x="27" y="7"/>
                </a:cubicBezTo>
                <a:cubicBezTo>
                  <a:pt x="26" y="4"/>
                  <a:pt x="22" y="0"/>
                  <a:pt x="17" y="0"/>
                </a:cubicBezTo>
                <a:cubicBezTo>
                  <a:pt x="13" y="1"/>
                  <a:pt x="6" y="4"/>
                  <a:pt x="3" y="14"/>
                </a:cubicBezTo>
                <a:cubicBezTo>
                  <a:pt x="0" y="24"/>
                  <a:pt x="0" y="29"/>
                  <a:pt x="3" y="33"/>
                </a:cubicBezTo>
                <a:cubicBezTo>
                  <a:pt x="7" y="38"/>
                  <a:pt x="12" y="40"/>
                  <a:pt x="15" y="37"/>
                </a:cubicBezTo>
                <a:cubicBezTo>
                  <a:pt x="19" y="34"/>
                  <a:pt x="20" y="31"/>
                  <a:pt x="20" y="31"/>
                </a:cubicBezTo>
                <a:cubicBezTo>
                  <a:pt x="20" y="31"/>
                  <a:pt x="21" y="33"/>
                  <a:pt x="21" y="36"/>
                </a:cubicBezTo>
                <a:cubicBezTo>
                  <a:pt x="21" y="39"/>
                  <a:pt x="24" y="45"/>
                  <a:pt x="24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5" y="40"/>
                  <a:pt x="24" y="31"/>
                </a:cubicBezTo>
                <a:cubicBezTo>
                  <a:pt x="24" y="29"/>
                  <a:pt x="23" y="26"/>
                  <a:pt x="23" y="26"/>
                </a:cubicBezTo>
                <a:cubicBezTo>
                  <a:pt x="23" y="26"/>
                  <a:pt x="25" y="26"/>
                  <a:pt x="27" y="26"/>
                </a:cubicBezTo>
                <a:cubicBezTo>
                  <a:pt x="28" y="25"/>
                  <a:pt x="30" y="25"/>
                  <a:pt x="30" y="25"/>
                </a:cubicBezTo>
                <a:cubicBezTo>
                  <a:pt x="30" y="25"/>
                  <a:pt x="30" y="23"/>
                  <a:pt x="29" y="21"/>
                </a:cubicBezTo>
                <a:cubicBezTo>
                  <a:pt x="29" y="20"/>
                  <a:pt x="28" y="19"/>
                  <a:pt x="28" y="19"/>
                </a:cubicBezTo>
                <a:lnTo>
                  <a:pt x="22" y="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4875EC3-1D96-95A3-7FA4-89080A4994BB}"/>
              </a:ext>
            </a:extLst>
          </p:cNvPr>
          <p:cNvSpPr txBox="1"/>
          <p:nvPr/>
        </p:nvSpPr>
        <p:spPr>
          <a:xfrm>
            <a:off x="6875652" y="5130953"/>
            <a:ext cx="2956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Ранний нефротический синдром, протеинурия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" name="Group 68">
            <a:extLst>
              <a:ext uri="{FF2B5EF4-FFF2-40B4-BE49-F238E27FC236}">
                <a16:creationId xmlns:a16="http://schemas.microsoft.com/office/drawing/2014/main" id="{56AEEAAA-4930-5BF2-C1FD-77218876369F}"/>
              </a:ext>
            </a:extLst>
          </p:cNvPr>
          <p:cNvGrpSpPr/>
          <p:nvPr/>
        </p:nvGrpSpPr>
        <p:grpSpPr>
          <a:xfrm>
            <a:off x="9771752" y="5107972"/>
            <a:ext cx="545930" cy="546201"/>
            <a:chOff x="4131734" y="4175315"/>
            <a:chExt cx="768959" cy="759524"/>
          </a:xfrm>
        </p:grpSpPr>
        <p:sp>
          <p:nvSpPr>
            <p:cNvPr id="93" name="Oval 20">
              <a:extLst>
                <a:ext uri="{FF2B5EF4-FFF2-40B4-BE49-F238E27FC236}">
                  <a16:creationId xmlns:a16="http://schemas.microsoft.com/office/drawing/2014/main" id="{9D43F2AF-82A7-FED7-15E7-6269982B8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1734" y="4175315"/>
              <a:ext cx="768959" cy="75952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/>
            </a:p>
          </p:txBody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D65B1282-32C0-021D-206A-6F167A7B4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927" y="4375810"/>
              <a:ext cx="233518" cy="350278"/>
            </a:xfrm>
            <a:custGeom>
              <a:avLst/>
              <a:gdLst>
                <a:gd name="T0" fmla="*/ 11 w 28"/>
                <a:gd name="T1" fmla="*/ 0 h 42"/>
                <a:gd name="T2" fmla="*/ 3 w 28"/>
                <a:gd name="T3" fmla="*/ 7 h 42"/>
                <a:gd name="T4" fmla="*/ 8 w 28"/>
                <a:gd name="T5" fmla="*/ 17 h 42"/>
                <a:gd name="T6" fmla="*/ 3 w 28"/>
                <a:gd name="T7" fmla="*/ 17 h 42"/>
                <a:gd name="T8" fmla="*/ 1 w 28"/>
                <a:gd name="T9" fmla="*/ 19 h 42"/>
                <a:gd name="T10" fmla="*/ 1 w 28"/>
                <a:gd name="T11" fmla="*/ 23 h 42"/>
                <a:gd name="T12" fmla="*/ 4 w 28"/>
                <a:gd name="T13" fmla="*/ 24 h 42"/>
                <a:gd name="T14" fmla="*/ 7 w 28"/>
                <a:gd name="T15" fmla="*/ 25 h 42"/>
                <a:gd name="T16" fmla="*/ 6 w 28"/>
                <a:gd name="T17" fmla="*/ 29 h 42"/>
                <a:gd name="T18" fmla="*/ 5 w 28"/>
                <a:gd name="T19" fmla="*/ 42 h 42"/>
                <a:gd name="T20" fmla="*/ 6 w 28"/>
                <a:gd name="T21" fmla="*/ 42 h 42"/>
                <a:gd name="T22" fmla="*/ 9 w 28"/>
                <a:gd name="T23" fmla="*/ 34 h 42"/>
                <a:gd name="T24" fmla="*/ 9 w 28"/>
                <a:gd name="T25" fmla="*/ 28 h 42"/>
                <a:gd name="T26" fmla="*/ 14 w 28"/>
                <a:gd name="T27" fmla="*/ 35 h 42"/>
                <a:gd name="T28" fmla="*/ 17 w 28"/>
                <a:gd name="T29" fmla="*/ 36 h 42"/>
                <a:gd name="T30" fmla="*/ 25 w 28"/>
                <a:gd name="T31" fmla="*/ 31 h 42"/>
                <a:gd name="T32" fmla="*/ 26 w 28"/>
                <a:gd name="T33" fmla="*/ 14 h 42"/>
                <a:gd name="T34" fmla="*/ 13 w 28"/>
                <a:gd name="T35" fmla="*/ 1 h 42"/>
                <a:gd name="T36" fmla="*/ 11 w 28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42">
                  <a:moveTo>
                    <a:pt x="11" y="0"/>
                  </a:moveTo>
                  <a:cubicBezTo>
                    <a:pt x="8" y="0"/>
                    <a:pt x="4" y="4"/>
                    <a:pt x="3" y="7"/>
                  </a:cubicBezTo>
                  <a:cubicBezTo>
                    <a:pt x="0" y="15"/>
                    <a:pt x="8" y="17"/>
                    <a:pt x="8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1" y="21"/>
                    <a:pt x="1" y="23"/>
                    <a:pt x="1" y="23"/>
                  </a:cubicBezTo>
                  <a:cubicBezTo>
                    <a:pt x="1" y="23"/>
                    <a:pt x="2" y="24"/>
                    <a:pt x="4" y="24"/>
                  </a:cubicBezTo>
                  <a:cubicBezTo>
                    <a:pt x="6" y="24"/>
                    <a:pt x="7" y="25"/>
                    <a:pt x="7" y="25"/>
                  </a:cubicBezTo>
                  <a:cubicBezTo>
                    <a:pt x="7" y="25"/>
                    <a:pt x="7" y="27"/>
                    <a:pt x="6" y="29"/>
                  </a:cubicBezTo>
                  <a:cubicBezTo>
                    <a:pt x="6" y="38"/>
                    <a:pt x="5" y="42"/>
                    <a:pt x="5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9" y="36"/>
                    <a:pt x="9" y="34"/>
                  </a:cubicBezTo>
                  <a:cubicBezTo>
                    <a:pt x="9" y="31"/>
                    <a:pt x="9" y="28"/>
                    <a:pt x="9" y="28"/>
                  </a:cubicBezTo>
                  <a:cubicBezTo>
                    <a:pt x="9" y="28"/>
                    <a:pt x="11" y="32"/>
                    <a:pt x="14" y="35"/>
                  </a:cubicBezTo>
                  <a:cubicBezTo>
                    <a:pt x="15" y="35"/>
                    <a:pt x="16" y="36"/>
                    <a:pt x="17" y="36"/>
                  </a:cubicBezTo>
                  <a:cubicBezTo>
                    <a:pt x="20" y="36"/>
                    <a:pt x="23" y="34"/>
                    <a:pt x="25" y="31"/>
                  </a:cubicBezTo>
                  <a:cubicBezTo>
                    <a:pt x="28" y="27"/>
                    <a:pt x="28" y="22"/>
                    <a:pt x="26" y="14"/>
                  </a:cubicBezTo>
                  <a:cubicBezTo>
                    <a:pt x="23" y="4"/>
                    <a:pt x="17" y="1"/>
                    <a:pt x="13" y="1"/>
                  </a:cubicBezTo>
                  <a:cubicBezTo>
                    <a:pt x="12" y="0"/>
                    <a:pt x="12" y="0"/>
                    <a:pt x="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C5A80B76-1929-D3E4-5D9A-A3D4D7C3C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981" y="4375810"/>
              <a:ext cx="233518" cy="350278"/>
            </a:xfrm>
            <a:custGeom>
              <a:avLst/>
              <a:gdLst>
                <a:gd name="T0" fmla="*/ 17 w 28"/>
                <a:gd name="T1" fmla="*/ 0 h 42"/>
                <a:gd name="T2" fmla="*/ 15 w 28"/>
                <a:gd name="T3" fmla="*/ 1 h 42"/>
                <a:gd name="T4" fmla="*/ 2 w 28"/>
                <a:gd name="T5" fmla="*/ 14 h 42"/>
                <a:gd name="T6" fmla="*/ 3 w 28"/>
                <a:gd name="T7" fmla="*/ 31 h 42"/>
                <a:gd name="T8" fmla="*/ 11 w 28"/>
                <a:gd name="T9" fmla="*/ 36 h 42"/>
                <a:gd name="T10" fmla="*/ 14 w 28"/>
                <a:gd name="T11" fmla="*/ 35 h 42"/>
                <a:gd name="T12" fmla="*/ 19 w 28"/>
                <a:gd name="T13" fmla="*/ 28 h 42"/>
                <a:gd name="T14" fmla="*/ 19 w 28"/>
                <a:gd name="T15" fmla="*/ 34 h 42"/>
                <a:gd name="T16" fmla="*/ 22 w 28"/>
                <a:gd name="T17" fmla="*/ 42 h 42"/>
                <a:gd name="T18" fmla="*/ 23 w 28"/>
                <a:gd name="T19" fmla="*/ 42 h 42"/>
                <a:gd name="T20" fmla="*/ 22 w 28"/>
                <a:gd name="T21" fmla="*/ 29 h 42"/>
                <a:gd name="T22" fmla="*/ 21 w 28"/>
                <a:gd name="T23" fmla="*/ 25 h 42"/>
                <a:gd name="T24" fmla="*/ 24 w 28"/>
                <a:gd name="T25" fmla="*/ 24 h 42"/>
                <a:gd name="T26" fmla="*/ 27 w 28"/>
                <a:gd name="T27" fmla="*/ 23 h 42"/>
                <a:gd name="T28" fmla="*/ 27 w 28"/>
                <a:gd name="T29" fmla="*/ 19 h 42"/>
                <a:gd name="T30" fmla="*/ 25 w 28"/>
                <a:gd name="T31" fmla="*/ 17 h 42"/>
                <a:gd name="T32" fmla="*/ 20 w 28"/>
                <a:gd name="T33" fmla="*/ 17 h 42"/>
                <a:gd name="T34" fmla="*/ 25 w 28"/>
                <a:gd name="T35" fmla="*/ 7 h 42"/>
                <a:gd name="T36" fmla="*/ 17 w 28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42">
                  <a:moveTo>
                    <a:pt x="17" y="0"/>
                  </a:moveTo>
                  <a:cubicBezTo>
                    <a:pt x="16" y="0"/>
                    <a:pt x="16" y="0"/>
                    <a:pt x="15" y="1"/>
                  </a:cubicBezTo>
                  <a:cubicBezTo>
                    <a:pt x="11" y="1"/>
                    <a:pt x="6" y="4"/>
                    <a:pt x="2" y="14"/>
                  </a:cubicBezTo>
                  <a:cubicBezTo>
                    <a:pt x="0" y="22"/>
                    <a:pt x="0" y="27"/>
                    <a:pt x="3" y="31"/>
                  </a:cubicBezTo>
                  <a:cubicBezTo>
                    <a:pt x="5" y="34"/>
                    <a:pt x="8" y="36"/>
                    <a:pt x="11" y="36"/>
                  </a:cubicBezTo>
                  <a:cubicBezTo>
                    <a:pt x="12" y="36"/>
                    <a:pt x="13" y="35"/>
                    <a:pt x="14" y="35"/>
                  </a:cubicBezTo>
                  <a:cubicBezTo>
                    <a:pt x="17" y="32"/>
                    <a:pt x="19" y="28"/>
                    <a:pt x="19" y="28"/>
                  </a:cubicBezTo>
                  <a:cubicBezTo>
                    <a:pt x="19" y="28"/>
                    <a:pt x="19" y="31"/>
                    <a:pt x="19" y="34"/>
                  </a:cubicBezTo>
                  <a:cubicBezTo>
                    <a:pt x="19" y="36"/>
                    <a:pt x="22" y="42"/>
                    <a:pt x="22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2" y="38"/>
                    <a:pt x="22" y="29"/>
                  </a:cubicBezTo>
                  <a:cubicBezTo>
                    <a:pt x="21" y="27"/>
                    <a:pt x="21" y="25"/>
                    <a:pt x="21" y="25"/>
                  </a:cubicBezTo>
                  <a:cubicBezTo>
                    <a:pt x="21" y="25"/>
                    <a:pt x="22" y="24"/>
                    <a:pt x="24" y="24"/>
                  </a:cubicBezTo>
                  <a:cubicBezTo>
                    <a:pt x="26" y="24"/>
                    <a:pt x="27" y="23"/>
                    <a:pt x="27" y="23"/>
                  </a:cubicBezTo>
                  <a:cubicBezTo>
                    <a:pt x="27" y="23"/>
                    <a:pt x="28" y="21"/>
                    <a:pt x="27" y="19"/>
                  </a:cubicBezTo>
                  <a:cubicBezTo>
                    <a:pt x="26" y="18"/>
                    <a:pt x="25" y="17"/>
                    <a:pt x="25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8" y="15"/>
                    <a:pt x="25" y="7"/>
                  </a:cubicBezTo>
                  <a:cubicBezTo>
                    <a:pt x="24" y="4"/>
                    <a:pt x="20" y="0"/>
                    <a:pt x="1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97" name="Oval 32">
            <a:extLst>
              <a:ext uri="{FF2B5EF4-FFF2-40B4-BE49-F238E27FC236}">
                <a16:creationId xmlns:a16="http://schemas.microsoft.com/office/drawing/2014/main" id="{142A2858-0D94-FAF5-5EDD-F6BCA367C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2522" y="2684078"/>
            <a:ext cx="545930" cy="58477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49B9E87-79BC-5D01-904D-544E70D5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564" y="2742124"/>
            <a:ext cx="359324" cy="468684"/>
          </a:xfrm>
          <a:prstGeom prst="rect">
            <a:avLst/>
          </a:prstGeom>
        </p:spPr>
      </p:pic>
      <p:sp>
        <p:nvSpPr>
          <p:cNvPr id="99" name="Oval 32">
            <a:extLst>
              <a:ext uri="{FF2B5EF4-FFF2-40B4-BE49-F238E27FC236}">
                <a16:creationId xmlns:a16="http://schemas.microsoft.com/office/drawing/2014/main" id="{EB17FF7B-8396-7500-AF10-DABCF1724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5907" y="4340805"/>
            <a:ext cx="521122" cy="5256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5B86E37-76BA-AB3F-8D33-DDF26FED2656}"/>
              </a:ext>
            </a:extLst>
          </p:cNvPr>
          <p:cNvSpPr>
            <a:spLocks/>
          </p:cNvSpPr>
          <p:nvPr/>
        </p:nvSpPr>
        <p:spPr bwMode="auto">
          <a:xfrm>
            <a:off x="9923618" y="4357541"/>
            <a:ext cx="235048" cy="492167"/>
          </a:xfrm>
          <a:custGeom>
            <a:avLst/>
            <a:gdLst>
              <a:gd name="T0" fmla="*/ 236 w 249"/>
              <a:gd name="T1" fmla="*/ 311 h 604"/>
              <a:gd name="T2" fmla="*/ 224 w 249"/>
              <a:gd name="T3" fmla="*/ 300 h 604"/>
              <a:gd name="T4" fmla="*/ 206 w 249"/>
              <a:gd name="T5" fmla="*/ 226 h 604"/>
              <a:gd name="T6" fmla="*/ 194 w 249"/>
              <a:gd name="T7" fmla="*/ 174 h 604"/>
              <a:gd name="T8" fmla="*/ 178 w 249"/>
              <a:gd name="T9" fmla="*/ 108 h 604"/>
              <a:gd name="T10" fmla="*/ 141 w 249"/>
              <a:gd name="T11" fmla="*/ 85 h 604"/>
              <a:gd name="T12" fmla="*/ 148 w 249"/>
              <a:gd name="T13" fmla="*/ 54 h 604"/>
              <a:gd name="T14" fmla="*/ 155 w 249"/>
              <a:gd name="T15" fmla="*/ 34 h 604"/>
              <a:gd name="T16" fmla="*/ 124 w 249"/>
              <a:gd name="T17" fmla="*/ 0 h 604"/>
              <a:gd name="T18" fmla="*/ 94 w 249"/>
              <a:gd name="T19" fmla="*/ 34 h 604"/>
              <a:gd name="T20" fmla="*/ 101 w 249"/>
              <a:gd name="T21" fmla="*/ 54 h 604"/>
              <a:gd name="T22" fmla="*/ 108 w 249"/>
              <a:gd name="T23" fmla="*/ 85 h 604"/>
              <a:gd name="T24" fmla="*/ 71 w 249"/>
              <a:gd name="T25" fmla="*/ 108 h 604"/>
              <a:gd name="T26" fmla="*/ 55 w 249"/>
              <a:gd name="T27" fmla="*/ 174 h 604"/>
              <a:gd name="T28" fmla="*/ 43 w 249"/>
              <a:gd name="T29" fmla="*/ 226 h 604"/>
              <a:gd name="T30" fmla="*/ 25 w 249"/>
              <a:gd name="T31" fmla="*/ 300 h 604"/>
              <a:gd name="T32" fmla="*/ 13 w 249"/>
              <a:gd name="T33" fmla="*/ 311 h 604"/>
              <a:gd name="T34" fmla="*/ 0 w 249"/>
              <a:gd name="T35" fmla="*/ 329 h 604"/>
              <a:gd name="T36" fmla="*/ 15 w 249"/>
              <a:gd name="T37" fmla="*/ 325 h 604"/>
              <a:gd name="T38" fmla="*/ 12 w 249"/>
              <a:gd name="T39" fmla="*/ 360 h 604"/>
              <a:gd name="T40" fmla="*/ 19 w 249"/>
              <a:gd name="T41" fmla="*/ 359 h 604"/>
              <a:gd name="T42" fmla="*/ 27 w 249"/>
              <a:gd name="T43" fmla="*/ 338 h 604"/>
              <a:gd name="T44" fmla="*/ 32 w 249"/>
              <a:gd name="T45" fmla="*/ 358 h 604"/>
              <a:gd name="T46" fmla="*/ 37 w 249"/>
              <a:gd name="T47" fmla="*/ 359 h 604"/>
              <a:gd name="T48" fmla="*/ 41 w 249"/>
              <a:gd name="T49" fmla="*/ 320 h 604"/>
              <a:gd name="T50" fmla="*/ 54 w 249"/>
              <a:gd name="T51" fmla="*/ 273 h 604"/>
              <a:gd name="T52" fmla="*/ 72 w 249"/>
              <a:gd name="T53" fmla="*/ 272 h 604"/>
              <a:gd name="T54" fmla="*/ 70 w 249"/>
              <a:gd name="T55" fmla="*/ 395 h 604"/>
              <a:gd name="T56" fmla="*/ 67 w 249"/>
              <a:gd name="T57" fmla="*/ 491 h 604"/>
              <a:gd name="T58" fmla="*/ 75 w 249"/>
              <a:gd name="T59" fmla="*/ 573 h 604"/>
              <a:gd name="T60" fmla="*/ 65 w 249"/>
              <a:gd name="T61" fmla="*/ 589 h 604"/>
              <a:gd name="T62" fmla="*/ 71 w 249"/>
              <a:gd name="T63" fmla="*/ 599 h 604"/>
              <a:gd name="T64" fmla="*/ 86 w 249"/>
              <a:gd name="T65" fmla="*/ 603 h 604"/>
              <a:gd name="T66" fmla="*/ 96 w 249"/>
              <a:gd name="T67" fmla="*/ 595 h 604"/>
              <a:gd name="T68" fmla="*/ 95 w 249"/>
              <a:gd name="T69" fmla="*/ 568 h 604"/>
              <a:gd name="T70" fmla="*/ 99 w 249"/>
              <a:gd name="T71" fmla="*/ 511 h 604"/>
              <a:gd name="T72" fmla="*/ 105 w 249"/>
              <a:gd name="T73" fmla="*/ 446 h 604"/>
              <a:gd name="T74" fmla="*/ 114 w 249"/>
              <a:gd name="T75" fmla="*/ 344 h 604"/>
              <a:gd name="T76" fmla="*/ 129 w 249"/>
              <a:gd name="T77" fmla="*/ 320 h 604"/>
              <a:gd name="T78" fmla="*/ 139 w 249"/>
              <a:gd name="T79" fmla="*/ 423 h 604"/>
              <a:gd name="T80" fmla="*/ 148 w 249"/>
              <a:gd name="T81" fmla="*/ 476 h 604"/>
              <a:gd name="T82" fmla="*/ 154 w 249"/>
              <a:gd name="T83" fmla="*/ 558 h 604"/>
              <a:gd name="T84" fmla="*/ 153 w 249"/>
              <a:gd name="T85" fmla="*/ 591 h 604"/>
              <a:gd name="T86" fmla="*/ 156 w 249"/>
              <a:gd name="T87" fmla="*/ 603 h 604"/>
              <a:gd name="T88" fmla="*/ 173 w 249"/>
              <a:gd name="T89" fmla="*/ 601 h 604"/>
              <a:gd name="T90" fmla="*/ 184 w 249"/>
              <a:gd name="T91" fmla="*/ 595 h 604"/>
              <a:gd name="T92" fmla="*/ 175 w 249"/>
              <a:gd name="T93" fmla="*/ 576 h 604"/>
              <a:gd name="T94" fmla="*/ 173 w 249"/>
              <a:gd name="T95" fmla="*/ 553 h 604"/>
              <a:gd name="T96" fmla="*/ 175 w 249"/>
              <a:gd name="T97" fmla="*/ 434 h 604"/>
              <a:gd name="T98" fmla="*/ 184 w 249"/>
              <a:gd name="T99" fmla="*/ 297 h 604"/>
              <a:gd name="T100" fmla="*/ 195 w 249"/>
              <a:gd name="T101" fmla="*/ 273 h 604"/>
              <a:gd name="T102" fmla="*/ 208 w 249"/>
              <a:gd name="T103" fmla="*/ 320 h 604"/>
              <a:gd name="T104" fmla="*/ 212 w 249"/>
              <a:gd name="T105" fmla="*/ 359 h 604"/>
              <a:gd name="T106" fmla="*/ 217 w 249"/>
              <a:gd name="T107" fmla="*/ 358 h 604"/>
              <a:gd name="T108" fmla="*/ 222 w 249"/>
              <a:gd name="T109" fmla="*/ 338 h 604"/>
              <a:gd name="T110" fmla="*/ 230 w 249"/>
              <a:gd name="T111" fmla="*/ 359 h 604"/>
              <a:gd name="T112" fmla="*/ 237 w 249"/>
              <a:gd name="T113" fmla="*/ 360 h 604"/>
              <a:gd name="T114" fmla="*/ 233 w 249"/>
              <a:gd name="T115" fmla="*/ 325 h 604"/>
              <a:gd name="T116" fmla="*/ 249 w 249"/>
              <a:gd name="T117" fmla="*/ 329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9" h="604">
                <a:moveTo>
                  <a:pt x="245" y="326"/>
                </a:moveTo>
                <a:cubicBezTo>
                  <a:pt x="243" y="325"/>
                  <a:pt x="241" y="322"/>
                  <a:pt x="240" y="319"/>
                </a:cubicBezTo>
                <a:cubicBezTo>
                  <a:pt x="239" y="316"/>
                  <a:pt x="238" y="315"/>
                  <a:pt x="236" y="311"/>
                </a:cubicBezTo>
                <a:cubicBezTo>
                  <a:pt x="233" y="308"/>
                  <a:pt x="230" y="306"/>
                  <a:pt x="228" y="304"/>
                </a:cubicBezTo>
                <a:cubicBezTo>
                  <a:pt x="226" y="302"/>
                  <a:pt x="224" y="302"/>
                  <a:pt x="224" y="302"/>
                </a:cubicBezTo>
                <a:cubicBezTo>
                  <a:pt x="224" y="302"/>
                  <a:pt x="224" y="301"/>
                  <a:pt x="224" y="300"/>
                </a:cubicBezTo>
                <a:cubicBezTo>
                  <a:pt x="225" y="299"/>
                  <a:pt x="224" y="298"/>
                  <a:pt x="223" y="296"/>
                </a:cubicBezTo>
                <a:cubicBezTo>
                  <a:pt x="223" y="293"/>
                  <a:pt x="219" y="284"/>
                  <a:pt x="217" y="273"/>
                </a:cubicBezTo>
                <a:cubicBezTo>
                  <a:pt x="214" y="263"/>
                  <a:pt x="209" y="234"/>
                  <a:pt x="206" y="226"/>
                </a:cubicBezTo>
                <a:cubicBezTo>
                  <a:pt x="203" y="219"/>
                  <a:pt x="199" y="216"/>
                  <a:pt x="199" y="216"/>
                </a:cubicBezTo>
                <a:cubicBezTo>
                  <a:pt x="199" y="216"/>
                  <a:pt x="199" y="214"/>
                  <a:pt x="199" y="207"/>
                </a:cubicBezTo>
                <a:cubicBezTo>
                  <a:pt x="198" y="199"/>
                  <a:pt x="195" y="184"/>
                  <a:pt x="194" y="174"/>
                </a:cubicBezTo>
                <a:cubicBezTo>
                  <a:pt x="194" y="165"/>
                  <a:pt x="193" y="152"/>
                  <a:pt x="193" y="141"/>
                </a:cubicBezTo>
                <a:cubicBezTo>
                  <a:pt x="194" y="129"/>
                  <a:pt x="192" y="122"/>
                  <a:pt x="190" y="118"/>
                </a:cubicBezTo>
                <a:cubicBezTo>
                  <a:pt x="189" y="114"/>
                  <a:pt x="184" y="110"/>
                  <a:pt x="178" y="108"/>
                </a:cubicBezTo>
                <a:cubicBezTo>
                  <a:pt x="172" y="106"/>
                  <a:pt x="165" y="103"/>
                  <a:pt x="159" y="101"/>
                </a:cubicBezTo>
                <a:cubicBezTo>
                  <a:pt x="154" y="99"/>
                  <a:pt x="150" y="96"/>
                  <a:pt x="145" y="93"/>
                </a:cubicBezTo>
                <a:cubicBezTo>
                  <a:pt x="140" y="90"/>
                  <a:pt x="141" y="88"/>
                  <a:pt x="141" y="85"/>
                </a:cubicBezTo>
                <a:cubicBezTo>
                  <a:pt x="141" y="83"/>
                  <a:pt x="141" y="74"/>
                  <a:pt x="141" y="74"/>
                </a:cubicBezTo>
                <a:cubicBezTo>
                  <a:pt x="141" y="74"/>
                  <a:pt x="144" y="69"/>
                  <a:pt x="146" y="63"/>
                </a:cubicBezTo>
                <a:cubicBezTo>
                  <a:pt x="148" y="57"/>
                  <a:pt x="148" y="54"/>
                  <a:pt x="148" y="54"/>
                </a:cubicBezTo>
                <a:cubicBezTo>
                  <a:pt x="151" y="53"/>
                  <a:pt x="152" y="52"/>
                  <a:pt x="153" y="49"/>
                </a:cubicBezTo>
                <a:cubicBezTo>
                  <a:pt x="154" y="46"/>
                  <a:pt x="156" y="44"/>
                  <a:pt x="157" y="41"/>
                </a:cubicBezTo>
                <a:cubicBezTo>
                  <a:pt x="158" y="38"/>
                  <a:pt x="157" y="34"/>
                  <a:pt x="155" y="34"/>
                </a:cubicBezTo>
                <a:cubicBezTo>
                  <a:pt x="152" y="33"/>
                  <a:pt x="150" y="36"/>
                  <a:pt x="150" y="36"/>
                </a:cubicBezTo>
                <a:cubicBezTo>
                  <a:pt x="150" y="36"/>
                  <a:pt x="154" y="20"/>
                  <a:pt x="149" y="14"/>
                </a:cubicBezTo>
                <a:cubicBezTo>
                  <a:pt x="144" y="5"/>
                  <a:pt x="137" y="0"/>
                  <a:pt x="124" y="0"/>
                </a:cubicBezTo>
                <a:cubicBezTo>
                  <a:pt x="111" y="0"/>
                  <a:pt x="105" y="5"/>
                  <a:pt x="100" y="14"/>
                </a:cubicBezTo>
                <a:cubicBezTo>
                  <a:pt x="95" y="20"/>
                  <a:pt x="99" y="36"/>
                  <a:pt x="99" y="36"/>
                </a:cubicBezTo>
                <a:cubicBezTo>
                  <a:pt x="99" y="36"/>
                  <a:pt x="97" y="33"/>
                  <a:pt x="94" y="34"/>
                </a:cubicBezTo>
                <a:cubicBezTo>
                  <a:pt x="92" y="34"/>
                  <a:pt x="91" y="38"/>
                  <a:pt x="92" y="41"/>
                </a:cubicBezTo>
                <a:cubicBezTo>
                  <a:pt x="93" y="44"/>
                  <a:pt x="95" y="46"/>
                  <a:pt x="96" y="49"/>
                </a:cubicBezTo>
                <a:cubicBezTo>
                  <a:pt x="97" y="52"/>
                  <a:pt x="98" y="53"/>
                  <a:pt x="101" y="54"/>
                </a:cubicBezTo>
                <a:cubicBezTo>
                  <a:pt x="101" y="54"/>
                  <a:pt x="100" y="57"/>
                  <a:pt x="103" y="63"/>
                </a:cubicBezTo>
                <a:cubicBezTo>
                  <a:pt x="105" y="69"/>
                  <a:pt x="108" y="74"/>
                  <a:pt x="108" y="74"/>
                </a:cubicBezTo>
                <a:cubicBezTo>
                  <a:pt x="108" y="74"/>
                  <a:pt x="108" y="83"/>
                  <a:pt x="108" y="85"/>
                </a:cubicBezTo>
                <a:cubicBezTo>
                  <a:pt x="108" y="88"/>
                  <a:pt x="109" y="90"/>
                  <a:pt x="104" y="93"/>
                </a:cubicBezTo>
                <a:cubicBezTo>
                  <a:pt x="99" y="96"/>
                  <a:pt x="95" y="99"/>
                  <a:pt x="90" y="101"/>
                </a:cubicBezTo>
                <a:cubicBezTo>
                  <a:pt x="84" y="103"/>
                  <a:pt x="77" y="106"/>
                  <a:pt x="71" y="108"/>
                </a:cubicBezTo>
                <a:cubicBezTo>
                  <a:pt x="65" y="110"/>
                  <a:pt x="60" y="114"/>
                  <a:pt x="59" y="118"/>
                </a:cubicBezTo>
                <a:cubicBezTo>
                  <a:pt x="57" y="122"/>
                  <a:pt x="55" y="129"/>
                  <a:pt x="56" y="141"/>
                </a:cubicBezTo>
                <a:cubicBezTo>
                  <a:pt x="56" y="152"/>
                  <a:pt x="55" y="165"/>
                  <a:pt x="55" y="174"/>
                </a:cubicBezTo>
                <a:cubicBezTo>
                  <a:pt x="54" y="184"/>
                  <a:pt x="51" y="199"/>
                  <a:pt x="50" y="207"/>
                </a:cubicBezTo>
                <a:cubicBezTo>
                  <a:pt x="50" y="214"/>
                  <a:pt x="50" y="216"/>
                  <a:pt x="50" y="216"/>
                </a:cubicBezTo>
                <a:cubicBezTo>
                  <a:pt x="50" y="216"/>
                  <a:pt x="46" y="219"/>
                  <a:pt x="43" y="226"/>
                </a:cubicBezTo>
                <a:cubicBezTo>
                  <a:pt x="40" y="234"/>
                  <a:pt x="35" y="263"/>
                  <a:pt x="32" y="273"/>
                </a:cubicBezTo>
                <a:cubicBezTo>
                  <a:pt x="30" y="284"/>
                  <a:pt x="26" y="293"/>
                  <a:pt x="26" y="296"/>
                </a:cubicBezTo>
                <a:cubicBezTo>
                  <a:pt x="25" y="298"/>
                  <a:pt x="24" y="299"/>
                  <a:pt x="25" y="300"/>
                </a:cubicBezTo>
                <a:cubicBezTo>
                  <a:pt x="25" y="301"/>
                  <a:pt x="25" y="302"/>
                  <a:pt x="25" y="302"/>
                </a:cubicBezTo>
                <a:cubicBezTo>
                  <a:pt x="25" y="302"/>
                  <a:pt x="23" y="302"/>
                  <a:pt x="21" y="304"/>
                </a:cubicBezTo>
                <a:cubicBezTo>
                  <a:pt x="19" y="306"/>
                  <a:pt x="16" y="308"/>
                  <a:pt x="13" y="311"/>
                </a:cubicBezTo>
                <a:cubicBezTo>
                  <a:pt x="11" y="315"/>
                  <a:pt x="10" y="316"/>
                  <a:pt x="9" y="319"/>
                </a:cubicBezTo>
                <a:cubicBezTo>
                  <a:pt x="8" y="322"/>
                  <a:pt x="6" y="325"/>
                  <a:pt x="4" y="326"/>
                </a:cubicBezTo>
                <a:cubicBezTo>
                  <a:pt x="2" y="328"/>
                  <a:pt x="0" y="329"/>
                  <a:pt x="0" y="329"/>
                </a:cubicBezTo>
                <a:cubicBezTo>
                  <a:pt x="0" y="329"/>
                  <a:pt x="0" y="331"/>
                  <a:pt x="3" y="330"/>
                </a:cubicBezTo>
                <a:cubicBezTo>
                  <a:pt x="6" y="330"/>
                  <a:pt x="9" y="329"/>
                  <a:pt x="11" y="327"/>
                </a:cubicBezTo>
                <a:cubicBezTo>
                  <a:pt x="13" y="325"/>
                  <a:pt x="15" y="324"/>
                  <a:pt x="15" y="325"/>
                </a:cubicBezTo>
                <a:cubicBezTo>
                  <a:pt x="16" y="326"/>
                  <a:pt x="16" y="329"/>
                  <a:pt x="16" y="333"/>
                </a:cubicBezTo>
                <a:cubicBezTo>
                  <a:pt x="15" y="336"/>
                  <a:pt x="11" y="357"/>
                  <a:pt x="11" y="357"/>
                </a:cubicBezTo>
                <a:cubicBezTo>
                  <a:pt x="11" y="357"/>
                  <a:pt x="11" y="360"/>
                  <a:pt x="12" y="360"/>
                </a:cubicBezTo>
                <a:cubicBezTo>
                  <a:pt x="14" y="360"/>
                  <a:pt x="15" y="359"/>
                  <a:pt x="16" y="357"/>
                </a:cubicBezTo>
                <a:cubicBezTo>
                  <a:pt x="16" y="356"/>
                  <a:pt x="21" y="338"/>
                  <a:pt x="21" y="338"/>
                </a:cubicBezTo>
                <a:cubicBezTo>
                  <a:pt x="19" y="359"/>
                  <a:pt x="19" y="359"/>
                  <a:pt x="19" y="359"/>
                </a:cubicBezTo>
                <a:cubicBezTo>
                  <a:pt x="19" y="359"/>
                  <a:pt x="19" y="362"/>
                  <a:pt x="21" y="362"/>
                </a:cubicBezTo>
                <a:cubicBezTo>
                  <a:pt x="23" y="362"/>
                  <a:pt x="23" y="360"/>
                  <a:pt x="23" y="360"/>
                </a:cubicBezTo>
                <a:cubicBezTo>
                  <a:pt x="27" y="338"/>
                  <a:pt x="27" y="338"/>
                  <a:pt x="27" y="338"/>
                </a:cubicBezTo>
                <a:cubicBezTo>
                  <a:pt x="27" y="358"/>
                  <a:pt x="27" y="358"/>
                  <a:pt x="27" y="358"/>
                </a:cubicBezTo>
                <a:cubicBezTo>
                  <a:pt x="27" y="358"/>
                  <a:pt x="27" y="361"/>
                  <a:pt x="29" y="361"/>
                </a:cubicBezTo>
                <a:cubicBezTo>
                  <a:pt x="32" y="360"/>
                  <a:pt x="32" y="358"/>
                  <a:pt x="32" y="358"/>
                </a:cubicBezTo>
                <a:cubicBezTo>
                  <a:pt x="33" y="339"/>
                  <a:pt x="33" y="339"/>
                  <a:pt x="33" y="339"/>
                </a:cubicBezTo>
                <a:cubicBezTo>
                  <a:pt x="35" y="355"/>
                  <a:pt x="35" y="355"/>
                  <a:pt x="35" y="355"/>
                </a:cubicBezTo>
                <a:cubicBezTo>
                  <a:pt x="35" y="355"/>
                  <a:pt x="35" y="359"/>
                  <a:pt x="37" y="359"/>
                </a:cubicBezTo>
                <a:cubicBezTo>
                  <a:pt x="40" y="358"/>
                  <a:pt x="39" y="355"/>
                  <a:pt x="39" y="355"/>
                </a:cubicBezTo>
                <a:cubicBezTo>
                  <a:pt x="39" y="330"/>
                  <a:pt x="39" y="330"/>
                  <a:pt x="39" y="330"/>
                </a:cubicBezTo>
                <a:cubicBezTo>
                  <a:pt x="39" y="330"/>
                  <a:pt x="40" y="327"/>
                  <a:pt x="41" y="320"/>
                </a:cubicBezTo>
                <a:cubicBezTo>
                  <a:pt x="41" y="314"/>
                  <a:pt x="40" y="309"/>
                  <a:pt x="40" y="308"/>
                </a:cubicBezTo>
                <a:cubicBezTo>
                  <a:pt x="40" y="306"/>
                  <a:pt x="40" y="306"/>
                  <a:pt x="41" y="304"/>
                </a:cubicBezTo>
                <a:cubicBezTo>
                  <a:pt x="42" y="302"/>
                  <a:pt x="51" y="280"/>
                  <a:pt x="54" y="273"/>
                </a:cubicBezTo>
                <a:cubicBezTo>
                  <a:pt x="58" y="266"/>
                  <a:pt x="68" y="241"/>
                  <a:pt x="71" y="234"/>
                </a:cubicBezTo>
                <a:cubicBezTo>
                  <a:pt x="71" y="234"/>
                  <a:pt x="71" y="233"/>
                  <a:pt x="71" y="233"/>
                </a:cubicBezTo>
                <a:cubicBezTo>
                  <a:pt x="71" y="247"/>
                  <a:pt x="71" y="260"/>
                  <a:pt x="72" y="272"/>
                </a:cubicBezTo>
                <a:cubicBezTo>
                  <a:pt x="69" y="281"/>
                  <a:pt x="67" y="289"/>
                  <a:pt x="65" y="297"/>
                </a:cubicBezTo>
                <a:cubicBezTo>
                  <a:pt x="63" y="308"/>
                  <a:pt x="61" y="331"/>
                  <a:pt x="63" y="341"/>
                </a:cubicBezTo>
                <a:cubicBezTo>
                  <a:pt x="64" y="352"/>
                  <a:pt x="67" y="381"/>
                  <a:pt x="70" y="395"/>
                </a:cubicBezTo>
                <a:cubicBezTo>
                  <a:pt x="73" y="409"/>
                  <a:pt x="75" y="424"/>
                  <a:pt x="74" y="434"/>
                </a:cubicBezTo>
                <a:cubicBezTo>
                  <a:pt x="73" y="443"/>
                  <a:pt x="71" y="448"/>
                  <a:pt x="69" y="457"/>
                </a:cubicBezTo>
                <a:cubicBezTo>
                  <a:pt x="67" y="466"/>
                  <a:pt x="65" y="478"/>
                  <a:pt x="67" y="491"/>
                </a:cubicBezTo>
                <a:cubicBezTo>
                  <a:pt x="69" y="505"/>
                  <a:pt x="75" y="551"/>
                  <a:pt x="76" y="553"/>
                </a:cubicBezTo>
                <a:cubicBezTo>
                  <a:pt x="76" y="556"/>
                  <a:pt x="78" y="562"/>
                  <a:pt x="76" y="567"/>
                </a:cubicBezTo>
                <a:cubicBezTo>
                  <a:pt x="75" y="571"/>
                  <a:pt x="75" y="571"/>
                  <a:pt x="75" y="573"/>
                </a:cubicBezTo>
                <a:cubicBezTo>
                  <a:pt x="74" y="574"/>
                  <a:pt x="74" y="574"/>
                  <a:pt x="74" y="576"/>
                </a:cubicBezTo>
                <a:cubicBezTo>
                  <a:pt x="73" y="577"/>
                  <a:pt x="72" y="580"/>
                  <a:pt x="70" y="583"/>
                </a:cubicBezTo>
                <a:cubicBezTo>
                  <a:pt x="68" y="586"/>
                  <a:pt x="67" y="585"/>
                  <a:pt x="65" y="589"/>
                </a:cubicBezTo>
                <a:cubicBezTo>
                  <a:pt x="64" y="592"/>
                  <a:pt x="65" y="594"/>
                  <a:pt x="65" y="595"/>
                </a:cubicBezTo>
                <a:cubicBezTo>
                  <a:pt x="66" y="596"/>
                  <a:pt x="68" y="597"/>
                  <a:pt x="68" y="597"/>
                </a:cubicBezTo>
                <a:cubicBezTo>
                  <a:pt x="68" y="597"/>
                  <a:pt x="68" y="598"/>
                  <a:pt x="71" y="599"/>
                </a:cubicBezTo>
                <a:cubicBezTo>
                  <a:pt x="73" y="600"/>
                  <a:pt x="74" y="601"/>
                  <a:pt x="76" y="601"/>
                </a:cubicBezTo>
                <a:cubicBezTo>
                  <a:pt x="78" y="601"/>
                  <a:pt x="84" y="601"/>
                  <a:pt x="84" y="601"/>
                </a:cubicBezTo>
                <a:cubicBezTo>
                  <a:pt x="84" y="601"/>
                  <a:pt x="84" y="603"/>
                  <a:pt x="86" y="603"/>
                </a:cubicBezTo>
                <a:cubicBezTo>
                  <a:pt x="87" y="604"/>
                  <a:pt x="91" y="603"/>
                  <a:pt x="93" y="603"/>
                </a:cubicBezTo>
                <a:cubicBezTo>
                  <a:pt x="95" y="603"/>
                  <a:pt x="96" y="601"/>
                  <a:pt x="96" y="599"/>
                </a:cubicBezTo>
                <a:cubicBezTo>
                  <a:pt x="96" y="598"/>
                  <a:pt x="96" y="595"/>
                  <a:pt x="96" y="595"/>
                </a:cubicBezTo>
                <a:cubicBezTo>
                  <a:pt x="96" y="595"/>
                  <a:pt x="96" y="592"/>
                  <a:pt x="96" y="591"/>
                </a:cubicBezTo>
                <a:cubicBezTo>
                  <a:pt x="96" y="589"/>
                  <a:pt x="93" y="586"/>
                  <a:pt x="93" y="580"/>
                </a:cubicBezTo>
                <a:cubicBezTo>
                  <a:pt x="94" y="575"/>
                  <a:pt x="95" y="571"/>
                  <a:pt x="95" y="568"/>
                </a:cubicBezTo>
                <a:cubicBezTo>
                  <a:pt x="96" y="565"/>
                  <a:pt x="96" y="562"/>
                  <a:pt x="95" y="558"/>
                </a:cubicBezTo>
                <a:cubicBezTo>
                  <a:pt x="94" y="554"/>
                  <a:pt x="93" y="551"/>
                  <a:pt x="93" y="544"/>
                </a:cubicBezTo>
                <a:cubicBezTo>
                  <a:pt x="94" y="537"/>
                  <a:pt x="97" y="518"/>
                  <a:pt x="99" y="511"/>
                </a:cubicBezTo>
                <a:cubicBezTo>
                  <a:pt x="100" y="503"/>
                  <a:pt x="103" y="486"/>
                  <a:pt x="101" y="476"/>
                </a:cubicBezTo>
                <a:cubicBezTo>
                  <a:pt x="100" y="466"/>
                  <a:pt x="100" y="461"/>
                  <a:pt x="101" y="457"/>
                </a:cubicBezTo>
                <a:cubicBezTo>
                  <a:pt x="102" y="452"/>
                  <a:pt x="103" y="450"/>
                  <a:pt x="105" y="446"/>
                </a:cubicBezTo>
                <a:cubicBezTo>
                  <a:pt x="107" y="441"/>
                  <a:pt x="108" y="433"/>
                  <a:pt x="110" y="423"/>
                </a:cubicBezTo>
                <a:cubicBezTo>
                  <a:pt x="111" y="413"/>
                  <a:pt x="113" y="393"/>
                  <a:pt x="113" y="382"/>
                </a:cubicBezTo>
                <a:cubicBezTo>
                  <a:pt x="113" y="371"/>
                  <a:pt x="114" y="354"/>
                  <a:pt x="114" y="344"/>
                </a:cubicBezTo>
                <a:cubicBezTo>
                  <a:pt x="115" y="335"/>
                  <a:pt x="120" y="320"/>
                  <a:pt x="120" y="320"/>
                </a:cubicBezTo>
                <a:cubicBezTo>
                  <a:pt x="124" y="320"/>
                  <a:pt x="124" y="320"/>
                  <a:pt x="124" y="320"/>
                </a:cubicBezTo>
                <a:cubicBezTo>
                  <a:pt x="129" y="320"/>
                  <a:pt x="129" y="320"/>
                  <a:pt x="129" y="320"/>
                </a:cubicBezTo>
                <a:cubicBezTo>
                  <a:pt x="129" y="320"/>
                  <a:pt x="134" y="335"/>
                  <a:pt x="135" y="344"/>
                </a:cubicBezTo>
                <a:cubicBezTo>
                  <a:pt x="135" y="354"/>
                  <a:pt x="136" y="371"/>
                  <a:pt x="136" y="382"/>
                </a:cubicBezTo>
                <a:cubicBezTo>
                  <a:pt x="136" y="393"/>
                  <a:pt x="138" y="413"/>
                  <a:pt x="139" y="423"/>
                </a:cubicBezTo>
                <a:cubicBezTo>
                  <a:pt x="141" y="433"/>
                  <a:pt x="142" y="441"/>
                  <a:pt x="144" y="446"/>
                </a:cubicBezTo>
                <a:cubicBezTo>
                  <a:pt x="146" y="450"/>
                  <a:pt x="147" y="452"/>
                  <a:pt x="148" y="457"/>
                </a:cubicBezTo>
                <a:cubicBezTo>
                  <a:pt x="149" y="461"/>
                  <a:pt x="149" y="466"/>
                  <a:pt x="148" y="476"/>
                </a:cubicBezTo>
                <a:cubicBezTo>
                  <a:pt x="146" y="486"/>
                  <a:pt x="149" y="503"/>
                  <a:pt x="150" y="511"/>
                </a:cubicBezTo>
                <a:cubicBezTo>
                  <a:pt x="152" y="518"/>
                  <a:pt x="155" y="537"/>
                  <a:pt x="156" y="544"/>
                </a:cubicBezTo>
                <a:cubicBezTo>
                  <a:pt x="156" y="551"/>
                  <a:pt x="155" y="554"/>
                  <a:pt x="154" y="558"/>
                </a:cubicBezTo>
                <a:cubicBezTo>
                  <a:pt x="153" y="562"/>
                  <a:pt x="153" y="565"/>
                  <a:pt x="153" y="568"/>
                </a:cubicBezTo>
                <a:cubicBezTo>
                  <a:pt x="154" y="571"/>
                  <a:pt x="155" y="575"/>
                  <a:pt x="155" y="580"/>
                </a:cubicBezTo>
                <a:cubicBezTo>
                  <a:pt x="156" y="586"/>
                  <a:pt x="153" y="589"/>
                  <a:pt x="153" y="591"/>
                </a:cubicBezTo>
                <a:cubicBezTo>
                  <a:pt x="153" y="592"/>
                  <a:pt x="153" y="595"/>
                  <a:pt x="153" y="595"/>
                </a:cubicBezTo>
                <a:cubicBezTo>
                  <a:pt x="153" y="595"/>
                  <a:pt x="153" y="598"/>
                  <a:pt x="153" y="599"/>
                </a:cubicBezTo>
                <a:cubicBezTo>
                  <a:pt x="153" y="601"/>
                  <a:pt x="154" y="603"/>
                  <a:pt x="156" y="603"/>
                </a:cubicBezTo>
                <a:cubicBezTo>
                  <a:pt x="157" y="603"/>
                  <a:pt x="162" y="604"/>
                  <a:pt x="163" y="603"/>
                </a:cubicBezTo>
                <a:cubicBezTo>
                  <a:pt x="165" y="603"/>
                  <a:pt x="165" y="601"/>
                  <a:pt x="165" y="601"/>
                </a:cubicBezTo>
                <a:cubicBezTo>
                  <a:pt x="165" y="601"/>
                  <a:pt x="171" y="601"/>
                  <a:pt x="173" y="601"/>
                </a:cubicBezTo>
                <a:cubicBezTo>
                  <a:pt x="175" y="601"/>
                  <a:pt x="176" y="600"/>
                  <a:pt x="178" y="599"/>
                </a:cubicBezTo>
                <a:cubicBezTo>
                  <a:pt x="181" y="598"/>
                  <a:pt x="181" y="597"/>
                  <a:pt x="181" y="597"/>
                </a:cubicBezTo>
                <a:cubicBezTo>
                  <a:pt x="181" y="597"/>
                  <a:pt x="183" y="596"/>
                  <a:pt x="184" y="595"/>
                </a:cubicBezTo>
                <a:cubicBezTo>
                  <a:pt x="184" y="594"/>
                  <a:pt x="185" y="592"/>
                  <a:pt x="184" y="589"/>
                </a:cubicBezTo>
                <a:cubicBezTo>
                  <a:pt x="182" y="585"/>
                  <a:pt x="181" y="586"/>
                  <a:pt x="179" y="583"/>
                </a:cubicBezTo>
                <a:cubicBezTo>
                  <a:pt x="177" y="580"/>
                  <a:pt x="176" y="577"/>
                  <a:pt x="175" y="576"/>
                </a:cubicBezTo>
                <a:cubicBezTo>
                  <a:pt x="175" y="574"/>
                  <a:pt x="175" y="574"/>
                  <a:pt x="174" y="573"/>
                </a:cubicBezTo>
                <a:cubicBezTo>
                  <a:pt x="174" y="571"/>
                  <a:pt x="174" y="571"/>
                  <a:pt x="173" y="567"/>
                </a:cubicBezTo>
                <a:cubicBezTo>
                  <a:pt x="171" y="562"/>
                  <a:pt x="173" y="556"/>
                  <a:pt x="173" y="553"/>
                </a:cubicBezTo>
                <a:cubicBezTo>
                  <a:pt x="174" y="551"/>
                  <a:pt x="180" y="505"/>
                  <a:pt x="182" y="491"/>
                </a:cubicBezTo>
                <a:cubicBezTo>
                  <a:pt x="184" y="478"/>
                  <a:pt x="182" y="466"/>
                  <a:pt x="180" y="457"/>
                </a:cubicBezTo>
                <a:cubicBezTo>
                  <a:pt x="177" y="448"/>
                  <a:pt x="176" y="443"/>
                  <a:pt x="175" y="434"/>
                </a:cubicBezTo>
                <a:cubicBezTo>
                  <a:pt x="174" y="424"/>
                  <a:pt x="176" y="409"/>
                  <a:pt x="179" y="395"/>
                </a:cubicBezTo>
                <a:cubicBezTo>
                  <a:pt x="182" y="381"/>
                  <a:pt x="185" y="352"/>
                  <a:pt x="186" y="341"/>
                </a:cubicBezTo>
                <a:cubicBezTo>
                  <a:pt x="188" y="331"/>
                  <a:pt x="186" y="308"/>
                  <a:pt x="184" y="297"/>
                </a:cubicBezTo>
                <a:cubicBezTo>
                  <a:pt x="182" y="291"/>
                  <a:pt x="181" y="284"/>
                  <a:pt x="179" y="278"/>
                </a:cubicBezTo>
                <a:cubicBezTo>
                  <a:pt x="179" y="264"/>
                  <a:pt x="179" y="250"/>
                  <a:pt x="179" y="236"/>
                </a:cubicBezTo>
                <a:cubicBezTo>
                  <a:pt x="182" y="244"/>
                  <a:pt x="191" y="266"/>
                  <a:pt x="195" y="273"/>
                </a:cubicBezTo>
                <a:cubicBezTo>
                  <a:pt x="198" y="280"/>
                  <a:pt x="207" y="302"/>
                  <a:pt x="208" y="304"/>
                </a:cubicBezTo>
                <a:cubicBezTo>
                  <a:pt x="209" y="306"/>
                  <a:pt x="209" y="306"/>
                  <a:pt x="209" y="308"/>
                </a:cubicBezTo>
                <a:cubicBezTo>
                  <a:pt x="209" y="309"/>
                  <a:pt x="208" y="314"/>
                  <a:pt x="208" y="320"/>
                </a:cubicBezTo>
                <a:cubicBezTo>
                  <a:pt x="209" y="327"/>
                  <a:pt x="210" y="330"/>
                  <a:pt x="210" y="330"/>
                </a:cubicBezTo>
                <a:cubicBezTo>
                  <a:pt x="210" y="355"/>
                  <a:pt x="210" y="355"/>
                  <a:pt x="210" y="355"/>
                </a:cubicBezTo>
                <a:cubicBezTo>
                  <a:pt x="210" y="355"/>
                  <a:pt x="209" y="358"/>
                  <a:pt x="212" y="359"/>
                </a:cubicBezTo>
                <a:cubicBezTo>
                  <a:pt x="214" y="359"/>
                  <a:pt x="214" y="355"/>
                  <a:pt x="214" y="355"/>
                </a:cubicBezTo>
                <a:cubicBezTo>
                  <a:pt x="216" y="339"/>
                  <a:pt x="216" y="339"/>
                  <a:pt x="216" y="339"/>
                </a:cubicBezTo>
                <a:cubicBezTo>
                  <a:pt x="217" y="358"/>
                  <a:pt x="217" y="358"/>
                  <a:pt x="217" y="358"/>
                </a:cubicBezTo>
                <a:cubicBezTo>
                  <a:pt x="217" y="358"/>
                  <a:pt x="217" y="360"/>
                  <a:pt x="220" y="361"/>
                </a:cubicBezTo>
                <a:cubicBezTo>
                  <a:pt x="222" y="361"/>
                  <a:pt x="222" y="358"/>
                  <a:pt x="222" y="358"/>
                </a:cubicBezTo>
                <a:cubicBezTo>
                  <a:pt x="222" y="338"/>
                  <a:pt x="222" y="338"/>
                  <a:pt x="222" y="338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26" y="360"/>
                  <a:pt x="226" y="362"/>
                  <a:pt x="228" y="362"/>
                </a:cubicBezTo>
                <a:cubicBezTo>
                  <a:pt x="230" y="362"/>
                  <a:pt x="230" y="359"/>
                  <a:pt x="230" y="359"/>
                </a:cubicBezTo>
                <a:cubicBezTo>
                  <a:pt x="228" y="338"/>
                  <a:pt x="228" y="338"/>
                  <a:pt x="228" y="338"/>
                </a:cubicBezTo>
                <a:cubicBezTo>
                  <a:pt x="228" y="338"/>
                  <a:pt x="233" y="356"/>
                  <a:pt x="233" y="357"/>
                </a:cubicBezTo>
                <a:cubicBezTo>
                  <a:pt x="234" y="359"/>
                  <a:pt x="235" y="360"/>
                  <a:pt x="237" y="360"/>
                </a:cubicBezTo>
                <a:cubicBezTo>
                  <a:pt x="238" y="360"/>
                  <a:pt x="238" y="357"/>
                  <a:pt x="238" y="357"/>
                </a:cubicBezTo>
                <a:cubicBezTo>
                  <a:pt x="238" y="357"/>
                  <a:pt x="234" y="336"/>
                  <a:pt x="233" y="333"/>
                </a:cubicBezTo>
                <a:cubicBezTo>
                  <a:pt x="233" y="329"/>
                  <a:pt x="233" y="326"/>
                  <a:pt x="233" y="325"/>
                </a:cubicBezTo>
                <a:cubicBezTo>
                  <a:pt x="234" y="324"/>
                  <a:pt x="236" y="325"/>
                  <a:pt x="238" y="327"/>
                </a:cubicBezTo>
                <a:cubicBezTo>
                  <a:pt x="240" y="329"/>
                  <a:pt x="243" y="330"/>
                  <a:pt x="246" y="330"/>
                </a:cubicBezTo>
                <a:cubicBezTo>
                  <a:pt x="249" y="331"/>
                  <a:pt x="249" y="329"/>
                  <a:pt x="249" y="329"/>
                </a:cubicBezTo>
                <a:cubicBezTo>
                  <a:pt x="249" y="329"/>
                  <a:pt x="247" y="328"/>
                  <a:pt x="245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9069FA3-94EC-395E-ED59-1E3A9DE70EDD}"/>
              </a:ext>
            </a:extLst>
          </p:cNvPr>
          <p:cNvSpPr txBox="1"/>
          <p:nvPr/>
        </p:nvSpPr>
        <p:spPr>
          <a:xfrm>
            <a:off x="8211794" y="4442980"/>
            <a:ext cx="1570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Низкий рост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Group 69">
            <a:extLst>
              <a:ext uri="{FF2B5EF4-FFF2-40B4-BE49-F238E27FC236}">
                <a16:creationId xmlns:a16="http://schemas.microsoft.com/office/drawing/2014/main" id="{CBAB1575-CC24-C1C8-4201-7F360EC6EC6D}"/>
              </a:ext>
            </a:extLst>
          </p:cNvPr>
          <p:cNvGrpSpPr/>
          <p:nvPr/>
        </p:nvGrpSpPr>
        <p:grpSpPr>
          <a:xfrm>
            <a:off x="9752523" y="3575282"/>
            <a:ext cx="545929" cy="523220"/>
            <a:chOff x="7291308" y="4175315"/>
            <a:chExt cx="768959" cy="759524"/>
          </a:xfrm>
        </p:grpSpPr>
        <p:sp>
          <p:nvSpPr>
            <p:cNvPr id="105" name="Oval 26">
              <a:extLst>
                <a:ext uri="{FF2B5EF4-FFF2-40B4-BE49-F238E27FC236}">
                  <a16:creationId xmlns:a16="http://schemas.microsoft.com/office/drawing/2014/main" id="{B791143D-628E-A14F-1F3F-1F7EFC58A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1308" y="4175315"/>
              <a:ext cx="768959" cy="7595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  <p:sp>
          <p:nvSpPr>
            <p:cNvPr id="106" name="Freeform 27">
              <a:extLst>
                <a:ext uri="{FF2B5EF4-FFF2-40B4-BE49-F238E27FC236}">
                  <a16:creationId xmlns:a16="http://schemas.microsoft.com/office/drawing/2014/main" id="{1DB8E480-748C-B622-CE78-61D109F7E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525" y="4257872"/>
              <a:ext cx="492983" cy="527186"/>
            </a:xfrm>
            <a:custGeom>
              <a:avLst/>
              <a:gdLst>
                <a:gd name="T0" fmla="*/ 22 w 59"/>
                <a:gd name="T1" fmla="*/ 0 h 63"/>
                <a:gd name="T2" fmla="*/ 25 w 59"/>
                <a:gd name="T3" fmla="*/ 16 h 63"/>
                <a:gd name="T4" fmla="*/ 32 w 59"/>
                <a:gd name="T5" fmla="*/ 20 h 63"/>
                <a:gd name="T6" fmla="*/ 33 w 59"/>
                <a:gd name="T7" fmla="*/ 25 h 63"/>
                <a:gd name="T8" fmla="*/ 35 w 59"/>
                <a:gd name="T9" fmla="*/ 28 h 63"/>
                <a:gd name="T10" fmla="*/ 34 w 59"/>
                <a:gd name="T11" fmla="*/ 32 h 63"/>
                <a:gd name="T12" fmla="*/ 33 w 59"/>
                <a:gd name="T13" fmla="*/ 37 h 63"/>
                <a:gd name="T14" fmla="*/ 30 w 59"/>
                <a:gd name="T15" fmla="*/ 39 h 63"/>
                <a:gd name="T16" fmla="*/ 26 w 59"/>
                <a:gd name="T17" fmla="*/ 45 h 63"/>
                <a:gd name="T18" fmla="*/ 22 w 59"/>
                <a:gd name="T19" fmla="*/ 43 h 63"/>
                <a:gd name="T20" fmla="*/ 21 w 59"/>
                <a:gd name="T21" fmla="*/ 43 h 63"/>
                <a:gd name="T22" fmla="*/ 16 w 59"/>
                <a:gd name="T23" fmla="*/ 45 h 63"/>
                <a:gd name="T24" fmla="*/ 9 w 59"/>
                <a:gd name="T25" fmla="*/ 42 h 63"/>
                <a:gd name="T26" fmla="*/ 7 w 59"/>
                <a:gd name="T27" fmla="*/ 42 h 63"/>
                <a:gd name="T28" fmla="*/ 1 w 59"/>
                <a:gd name="T29" fmla="*/ 50 h 63"/>
                <a:gd name="T30" fmla="*/ 1 w 59"/>
                <a:gd name="T31" fmla="*/ 63 h 63"/>
                <a:gd name="T32" fmla="*/ 6 w 59"/>
                <a:gd name="T33" fmla="*/ 63 h 63"/>
                <a:gd name="T34" fmla="*/ 6 w 59"/>
                <a:gd name="T35" fmla="*/ 52 h 63"/>
                <a:gd name="T36" fmla="*/ 8 w 59"/>
                <a:gd name="T37" fmla="*/ 49 h 63"/>
                <a:gd name="T38" fmla="*/ 9 w 59"/>
                <a:gd name="T39" fmla="*/ 50 h 63"/>
                <a:gd name="T40" fmla="*/ 12 w 59"/>
                <a:gd name="T41" fmla="*/ 51 h 63"/>
                <a:gd name="T42" fmla="*/ 13 w 59"/>
                <a:gd name="T43" fmla="*/ 51 h 63"/>
                <a:gd name="T44" fmla="*/ 14 w 59"/>
                <a:gd name="T45" fmla="*/ 51 h 63"/>
                <a:gd name="T46" fmla="*/ 15 w 59"/>
                <a:gd name="T47" fmla="*/ 51 h 63"/>
                <a:gd name="T48" fmla="*/ 25 w 59"/>
                <a:gd name="T49" fmla="*/ 57 h 63"/>
                <a:gd name="T50" fmla="*/ 32 w 59"/>
                <a:gd name="T51" fmla="*/ 57 h 63"/>
                <a:gd name="T52" fmla="*/ 50 w 59"/>
                <a:gd name="T53" fmla="*/ 50 h 63"/>
                <a:gd name="T54" fmla="*/ 55 w 59"/>
                <a:gd name="T55" fmla="*/ 20 h 63"/>
                <a:gd name="T56" fmla="*/ 44 w 59"/>
                <a:gd name="T57" fmla="*/ 10 h 63"/>
                <a:gd name="T58" fmla="*/ 42 w 59"/>
                <a:gd name="T59" fmla="*/ 10 h 63"/>
                <a:gd name="T60" fmla="*/ 33 w 59"/>
                <a:gd name="T61" fmla="*/ 14 h 63"/>
                <a:gd name="T62" fmla="*/ 28 w 59"/>
                <a:gd name="T63" fmla="*/ 10 h 63"/>
                <a:gd name="T64" fmla="*/ 27 w 59"/>
                <a:gd name="T65" fmla="*/ 1 h 63"/>
                <a:gd name="T66" fmla="*/ 22 w 59"/>
                <a:gd name="T6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63">
                  <a:moveTo>
                    <a:pt x="22" y="0"/>
                  </a:moveTo>
                  <a:cubicBezTo>
                    <a:pt x="22" y="0"/>
                    <a:pt x="20" y="8"/>
                    <a:pt x="25" y="16"/>
                  </a:cubicBezTo>
                  <a:cubicBezTo>
                    <a:pt x="27" y="20"/>
                    <a:pt x="32" y="20"/>
                    <a:pt x="32" y="20"/>
                  </a:cubicBezTo>
                  <a:cubicBezTo>
                    <a:pt x="32" y="20"/>
                    <a:pt x="32" y="23"/>
                    <a:pt x="33" y="25"/>
                  </a:cubicBezTo>
                  <a:cubicBezTo>
                    <a:pt x="34" y="27"/>
                    <a:pt x="35" y="28"/>
                    <a:pt x="35" y="28"/>
                  </a:cubicBezTo>
                  <a:cubicBezTo>
                    <a:pt x="35" y="28"/>
                    <a:pt x="34" y="29"/>
                    <a:pt x="34" y="32"/>
                  </a:cubicBezTo>
                  <a:cubicBezTo>
                    <a:pt x="33" y="34"/>
                    <a:pt x="33" y="37"/>
                    <a:pt x="33" y="37"/>
                  </a:cubicBezTo>
                  <a:cubicBezTo>
                    <a:pt x="33" y="37"/>
                    <a:pt x="32" y="37"/>
                    <a:pt x="30" y="39"/>
                  </a:cubicBezTo>
                  <a:cubicBezTo>
                    <a:pt x="28" y="40"/>
                    <a:pt x="26" y="45"/>
                    <a:pt x="26" y="45"/>
                  </a:cubicBezTo>
                  <a:cubicBezTo>
                    <a:pt x="26" y="45"/>
                    <a:pt x="24" y="43"/>
                    <a:pt x="22" y="43"/>
                  </a:cubicBezTo>
                  <a:cubicBezTo>
                    <a:pt x="22" y="43"/>
                    <a:pt x="21" y="43"/>
                    <a:pt x="21" y="43"/>
                  </a:cubicBezTo>
                  <a:cubicBezTo>
                    <a:pt x="18" y="44"/>
                    <a:pt x="17" y="45"/>
                    <a:pt x="16" y="45"/>
                  </a:cubicBezTo>
                  <a:cubicBezTo>
                    <a:pt x="14" y="45"/>
                    <a:pt x="13" y="42"/>
                    <a:pt x="9" y="42"/>
                  </a:cubicBezTo>
                  <a:cubicBezTo>
                    <a:pt x="8" y="42"/>
                    <a:pt x="8" y="42"/>
                    <a:pt x="7" y="42"/>
                  </a:cubicBezTo>
                  <a:cubicBezTo>
                    <a:pt x="4" y="42"/>
                    <a:pt x="2" y="44"/>
                    <a:pt x="1" y="50"/>
                  </a:cubicBezTo>
                  <a:cubicBezTo>
                    <a:pt x="0" y="55"/>
                    <a:pt x="1" y="63"/>
                    <a:pt x="1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6" y="63"/>
                    <a:pt x="5" y="54"/>
                    <a:pt x="6" y="52"/>
                  </a:cubicBezTo>
                  <a:cubicBezTo>
                    <a:pt x="6" y="51"/>
                    <a:pt x="7" y="49"/>
                    <a:pt x="8" y="49"/>
                  </a:cubicBezTo>
                  <a:cubicBezTo>
                    <a:pt x="8" y="49"/>
                    <a:pt x="9" y="50"/>
                    <a:pt x="9" y="50"/>
                  </a:cubicBezTo>
                  <a:cubicBezTo>
                    <a:pt x="10" y="50"/>
                    <a:pt x="11" y="51"/>
                    <a:pt x="12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3" y="51"/>
                    <a:pt x="14" y="51"/>
                  </a:cubicBezTo>
                  <a:cubicBezTo>
                    <a:pt x="14" y="51"/>
                    <a:pt x="14" y="51"/>
                    <a:pt x="15" y="51"/>
                  </a:cubicBezTo>
                  <a:cubicBezTo>
                    <a:pt x="17" y="52"/>
                    <a:pt x="19" y="55"/>
                    <a:pt x="25" y="57"/>
                  </a:cubicBezTo>
                  <a:cubicBezTo>
                    <a:pt x="27" y="57"/>
                    <a:pt x="29" y="57"/>
                    <a:pt x="32" y="57"/>
                  </a:cubicBezTo>
                  <a:cubicBezTo>
                    <a:pt x="37" y="57"/>
                    <a:pt x="45" y="56"/>
                    <a:pt x="50" y="50"/>
                  </a:cubicBezTo>
                  <a:cubicBezTo>
                    <a:pt x="57" y="41"/>
                    <a:pt x="59" y="30"/>
                    <a:pt x="55" y="20"/>
                  </a:cubicBezTo>
                  <a:cubicBezTo>
                    <a:pt x="51" y="11"/>
                    <a:pt x="47" y="10"/>
                    <a:pt x="44" y="10"/>
                  </a:cubicBezTo>
                  <a:cubicBezTo>
                    <a:pt x="44" y="10"/>
                    <a:pt x="43" y="10"/>
                    <a:pt x="42" y="10"/>
                  </a:cubicBezTo>
                  <a:cubicBezTo>
                    <a:pt x="38" y="10"/>
                    <a:pt x="36" y="14"/>
                    <a:pt x="33" y="14"/>
                  </a:cubicBezTo>
                  <a:cubicBezTo>
                    <a:pt x="29" y="14"/>
                    <a:pt x="29" y="13"/>
                    <a:pt x="28" y="10"/>
                  </a:cubicBezTo>
                  <a:cubicBezTo>
                    <a:pt x="27" y="8"/>
                    <a:pt x="27" y="1"/>
                    <a:pt x="27" y="1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/>
            </a:p>
          </p:txBody>
        </p:sp>
      </p:grpSp>
      <p:sp>
        <p:nvSpPr>
          <p:cNvPr id="107" name="Freeform 10">
            <a:extLst>
              <a:ext uri="{FF2B5EF4-FFF2-40B4-BE49-F238E27FC236}">
                <a16:creationId xmlns:a16="http://schemas.microsoft.com/office/drawing/2014/main" id="{B79DB385-31E4-2E6B-608C-8668CA7F7C69}"/>
              </a:ext>
            </a:extLst>
          </p:cNvPr>
          <p:cNvSpPr>
            <a:spLocks/>
          </p:cNvSpPr>
          <p:nvPr/>
        </p:nvSpPr>
        <p:spPr bwMode="auto">
          <a:xfrm>
            <a:off x="11270426" y="2945101"/>
            <a:ext cx="258286" cy="371907"/>
          </a:xfrm>
          <a:custGeom>
            <a:avLst/>
            <a:gdLst>
              <a:gd name="T0" fmla="*/ 24 w 62"/>
              <a:gd name="T1" fmla="*/ 0 h 77"/>
              <a:gd name="T2" fmla="*/ 25 w 62"/>
              <a:gd name="T3" fmla="*/ 27 h 77"/>
              <a:gd name="T4" fmla="*/ 33 w 62"/>
              <a:gd name="T5" fmla="*/ 32 h 77"/>
              <a:gd name="T6" fmla="*/ 34 w 62"/>
              <a:gd name="T7" fmla="*/ 37 h 77"/>
              <a:gd name="T8" fmla="*/ 36 w 62"/>
              <a:gd name="T9" fmla="*/ 41 h 77"/>
              <a:gd name="T10" fmla="*/ 35 w 62"/>
              <a:gd name="T11" fmla="*/ 44 h 77"/>
              <a:gd name="T12" fmla="*/ 34 w 62"/>
              <a:gd name="T13" fmla="*/ 49 h 77"/>
              <a:gd name="T14" fmla="*/ 31 w 62"/>
              <a:gd name="T15" fmla="*/ 51 h 77"/>
              <a:gd name="T16" fmla="*/ 26 w 62"/>
              <a:gd name="T17" fmla="*/ 57 h 77"/>
              <a:gd name="T18" fmla="*/ 22 w 62"/>
              <a:gd name="T19" fmla="*/ 56 h 77"/>
              <a:gd name="T20" fmla="*/ 16 w 62"/>
              <a:gd name="T21" fmla="*/ 58 h 77"/>
              <a:gd name="T22" fmla="*/ 9 w 62"/>
              <a:gd name="T23" fmla="*/ 54 h 77"/>
              <a:gd name="T24" fmla="*/ 1 w 62"/>
              <a:gd name="T25" fmla="*/ 63 h 77"/>
              <a:gd name="T26" fmla="*/ 1 w 62"/>
              <a:gd name="T27" fmla="*/ 77 h 77"/>
              <a:gd name="T28" fmla="*/ 6 w 62"/>
              <a:gd name="T29" fmla="*/ 76 h 77"/>
              <a:gd name="T30" fmla="*/ 6 w 62"/>
              <a:gd name="T31" fmla="*/ 65 h 77"/>
              <a:gd name="T32" fmla="*/ 9 w 62"/>
              <a:gd name="T33" fmla="*/ 63 h 77"/>
              <a:gd name="T34" fmla="*/ 13 w 62"/>
              <a:gd name="T35" fmla="*/ 64 h 77"/>
              <a:gd name="T36" fmla="*/ 15 w 62"/>
              <a:gd name="T37" fmla="*/ 64 h 77"/>
              <a:gd name="T38" fmla="*/ 25 w 62"/>
              <a:gd name="T39" fmla="*/ 70 h 77"/>
              <a:gd name="T40" fmla="*/ 51 w 62"/>
              <a:gd name="T41" fmla="*/ 63 h 77"/>
              <a:gd name="T42" fmla="*/ 57 w 62"/>
              <a:gd name="T43" fmla="*/ 31 h 77"/>
              <a:gd name="T44" fmla="*/ 44 w 62"/>
              <a:gd name="T45" fmla="*/ 22 h 77"/>
              <a:gd name="T46" fmla="*/ 34 w 62"/>
              <a:gd name="T47" fmla="*/ 26 h 77"/>
              <a:gd name="T48" fmla="*/ 29 w 62"/>
              <a:gd name="T49" fmla="*/ 21 h 77"/>
              <a:gd name="T50" fmla="*/ 28 w 62"/>
              <a:gd name="T51" fmla="*/ 12 h 77"/>
              <a:gd name="T52" fmla="*/ 24 w 62"/>
              <a:gd name="T53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2" h="77">
                <a:moveTo>
                  <a:pt x="24" y="0"/>
                </a:moveTo>
                <a:cubicBezTo>
                  <a:pt x="24" y="0"/>
                  <a:pt x="20" y="19"/>
                  <a:pt x="25" y="27"/>
                </a:cubicBezTo>
                <a:cubicBezTo>
                  <a:pt x="28" y="31"/>
                  <a:pt x="33" y="32"/>
                  <a:pt x="33" y="32"/>
                </a:cubicBezTo>
                <a:cubicBezTo>
                  <a:pt x="33" y="32"/>
                  <a:pt x="33" y="35"/>
                  <a:pt x="34" y="37"/>
                </a:cubicBezTo>
                <a:cubicBezTo>
                  <a:pt x="35" y="39"/>
                  <a:pt x="36" y="41"/>
                  <a:pt x="36" y="41"/>
                </a:cubicBezTo>
                <a:cubicBezTo>
                  <a:pt x="36" y="41"/>
                  <a:pt x="36" y="41"/>
                  <a:pt x="35" y="44"/>
                </a:cubicBezTo>
                <a:cubicBezTo>
                  <a:pt x="34" y="46"/>
                  <a:pt x="34" y="49"/>
                  <a:pt x="34" y="49"/>
                </a:cubicBezTo>
                <a:cubicBezTo>
                  <a:pt x="34" y="49"/>
                  <a:pt x="33" y="50"/>
                  <a:pt x="31" y="51"/>
                </a:cubicBezTo>
                <a:cubicBezTo>
                  <a:pt x="28" y="53"/>
                  <a:pt x="26" y="57"/>
                  <a:pt x="26" y="57"/>
                </a:cubicBezTo>
                <a:cubicBezTo>
                  <a:pt x="26" y="57"/>
                  <a:pt x="25" y="56"/>
                  <a:pt x="22" y="56"/>
                </a:cubicBezTo>
                <a:cubicBezTo>
                  <a:pt x="19" y="56"/>
                  <a:pt x="17" y="58"/>
                  <a:pt x="16" y="58"/>
                </a:cubicBezTo>
                <a:cubicBezTo>
                  <a:pt x="15" y="58"/>
                  <a:pt x="13" y="55"/>
                  <a:pt x="9" y="54"/>
                </a:cubicBezTo>
                <a:cubicBezTo>
                  <a:pt x="4" y="54"/>
                  <a:pt x="2" y="56"/>
                  <a:pt x="1" y="63"/>
                </a:cubicBezTo>
                <a:cubicBezTo>
                  <a:pt x="0" y="69"/>
                  <a:pt x="1" y="77"/>
                  <a:pt x="1" y="77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76"/>
                  <a:pt x="5" y="67"/>
                  <a:pt x="6" y="65"/>
                </a:cubicBezTo>
                <a:cubicBezTo>
                  <a:pt x="7" y="63"/>
                  <a:pt x="7" y="62"/>
                  <a:pt x="9" y="63"/>
                </a:cubicBezTo>
                <a:cubicBezTo>
                  <a:pt x="11" y="64"/>
                  <a:pt x="12" y="65"/>
                  <a:pt x="13" y="64"/>
                </a:cubicBezTo>
                <a:cubicBezTo>
                  <a:pt x="15" y="64"/>
                  <a:pt x="12" y="63"/>
                  <a:pt x="15" y="64"/>
                </a:cubicBezTo>
                <a:cubicBezTo>
                  <a:pt x="18" y="65"/>
                  <a:pt x="19" y="68"/>
                  <a:pt x="25" y="70"/>
                </a:cubicBezTo>
                <a:cubicBezTo>
                  <a:pt x="32" y="72"/>
                  <a:pt x="44" y="72"/>
                  <a:pt x="51" y="63"/>
                </a:cubicBezTo>
                <a:cubicBezTo>
                  <a:pt x="59" y="54"/>
                  <a:pt x="62" y="42"/>
                  <a:pt x="57" y="31"/>
                </a:cubicBezTo>
                <a:cubicBezTo>
                  <a:pt x="51" y="20"/>
                  <a:pt x="48" y="22"/>
                  <a:pt x="44" y="22"/>
                </a:cubicBezTo>
                <a:cubicBezTo>
                  <a:pt x="39" y="22"/>
                  <a:pt x="38" y="26"/>
                  <a:pt x="34" y="26"/>
                </a:cubicBezTo>
                <a:cubicBezTo>
                  <a:pt x="30" y="26"/>
                  <a:pt x="30" y="25"/>
                  <a:pt x="29" y="21"/>
                </a:cubicBezTo>
                <a:cubicBezTo>
                  <a:pt x="28" y="19"/>
                  <a:pt x="28" y="12"/>
                  <a:pt x="28" y="12"/>
                </a:cubicBezTo>
                <a:lnTo>
                  <a:pt x="24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53CC5F3-87AF-1DA1-3C38-D45E98A4C945}"/>
              </a:ext>
            </a:extLst>
          </p:cNvPr>
          <p:cNvSpPr txBox="1"/>
          <p:nvPr/>
        </p:nvSpPr>
        <p:spPr>
          <a:xfrm>
            <a:off x="7302328" y="3605229"/>
            <a:ext cx="248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Грыжа пищеводного отверстия диафрагмы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4" name="Соединитель: уступ 113">
            <a:extLst>
              <a:ext uri="{FF2B5EF4-FFF2-40B4-BE49-F238E27FC236}">
                <a16:creationId xmlns:a16="http://schemas.microsoft.com/office/drawing/2014/main" id="{154118AC-B622-7DC0-CBA9-24DAFED6E627}"/>
              </a:ext>
            </a:extLst>
          </p:cNvPr>
          <p:cNvCxnSpPr>
            <a:cxnSpLocks/>
            <a:stCxn id="85" idx="6"/>
            <a:endCxn id="87" idx="2"/>
          </p:cNvCxnSpPr>
          <p:nvPr/>
        </p:nvCxnSpPr>
        <p:spPr>
          <a:xfrm>
            <a:off x="10318009" y="2126891"/>
            <a:ext cx="1055545" cy="282409"/>
          </a:xfrm>
          <a:prstGeom prst="bentConnector3">
            <a:avLst>
              <a:gd name="adj1" fmla="val 38781"/>
            </a:avLst>
          </a:prstGeom>
          <a:ln w="9525">
            <a:solidFill>
              <a:schemeClr val="tx1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Соединитель: уступ 126">
            <a:extLst>
              <a:ext uri="{FF2B5EF4-FFF2-40B4-BE49-F238E27FC236}">
                <a16:creationId xmlns:a16="http://schemas.microsoft.com/office/drawing/2014/main" id="{71B39840-9A65-E5B8-E0C0-10A5678743BB}"/>
              </a:ext>
            </a:extLst>
          </p:cNvPr>
          <p:cNvCxnSpPr>
            <a:cxnSpLocks/>
            <a:stCxn id="105" idx="6"/>
            <a:endCxn id="107" idx="23"/>
          </p:cNvCxnSpPr>
          <p:nvPr/>
        </p:nvCxnSpPr>
        <p:spPr>
          <a:xfrm flipV="1">
            <a:off x="10298452" y="3070680"/>
            <a:ext cx="1113615" cy="766212"/>
          </a:xfrm>
          <a:prstGeom prst="bentConnector3">
            <a:avLst>
              <a:gd name="adj1" fmla="val 38171"/>
            </a:avLst>
          </a:prstGeom>
          <a:ln w="9525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: уступ 142">
            <a:extLst>
              <a:ext uri="{FF2B5EF4-FFF2-40B4-BE49-F238E27FC236}">
                <a16:creationId xmlns:a16="http://schemas.microsoft.com/office/drawing/2014/main" id="{F8EECD28-D965-D5A3-CD94-4B5F70659312}"/>
              </a:ext>
            </a:extLst>
          </p:cNvPr>
          <p:cNvCxnSpPr>
            <a:cxnSpLocks/>
            <a:stCxn id="99" idx="6"/>
          </p:cNvCxnSpPr>
          <p:nvPr/>
        </p:nvCxnSpPr>
        <p:spPr>
          <a:xfrm flipV="1">
            <a:off x="10307029" y="4128449"/>
            <a:ext cx="759642" cy="475176"/>
          </a:xfrm>
          <a:prstGeom prst="bentConnector3">
            <a:avLst>
              <a:gd name="adj1" fmla="val 54012"/>
            </a:avLst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Соединитель: уступ 172">
            <a:extLst>
              <a:ext uri="{FF2B5EF4-FFF2-40B4-BE49-F238E27FC236}">
                <a16:creationId xmlns:a16="http://schemas.microsoft.com/office/drawing/2014/main" id="{897CE9C5-3981-7A00-578E-9A0390A7B9AC}"/>
              </a:ext>
            </a:extLst>
          </p:cNvPr>
          <p:cNvCxnSpPr>
            <a:cxnSpLocks/>
            <a:stCxn id="93" idx="6"/>
          </p:cNvCxnSpPr>
          <p:nvPr/>
        </p:nvCxnSpPr>
        <p:spPr>
          <a:xfrm flipV="1">
            <a:off x="10317682" y="3643182"/>
            <a:ext cx="971003" cy="1737891"/>
          </a:xfrm>
          <a:prstGeom prst="bentConnector2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Соединитель: уступ 184">
            <a:extLst>
              <a:ext uri="{FF2B5EF4-FFF2-40B4-BE49-F238E27FC236}">
                <a16:creationId xmlns:a16="http://schemas.microsoft.com/office/drawing/2014/main" id="{6C712EB6-5542-0606-D21C-BB7EC07FCA36}"/>
              </a:ext>
            </a:extLst>
          </p:cNvPr>
          <p:cNvCxnSpPr>
            <a:cxnSpLocks/>
            <a:stCxn id="97" idx="6"/>
          </p:cNvCxnSpPr>
          <p:nvPr/>
        </p:nvCxnSpPr>
        <p:spPr>
          <a:xfrm flipV="1">
            <a:off x="10298452" y="2637846"/>
            <a:ext cx="1071735" cy="338620"/>
          </a:xfrm>
          <a:prstGeom prst="bentConnector3">
            <a:avLst>
              <a:gd name="adj1" fmla="val 40046"/>
            </a:avLst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74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AE149-0DBC-5C47-CF98-5422C660E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265B96-DC32-E8F0-DFA0-B7342CEFC4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57" t="4540" r="1953" b="3490"/>
          <a:stretch/>
        </p:blipFill>
        <p:spPr>
          <a:xfrm>
            <a:off x="8542020" y="1940270"/>
            <a:ext cx="1101458" cy="68373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35550A-2B7D-4B55-10CC-5471FCB10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70" y="452505"/>
            <a:ext cx="1764241" cy="204651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0AE9058-CD97-BD39-D02F-12F75E168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09" y="447789"/>
            <a:ext cx="6311402" cy="6174650"/>
          </a:xfrm>
        </p:spPr>
        <p:txBody>
          <a:bodyPr/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WDR4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некаталитическая субъединица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метилтрансферазы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Комплекс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Mettl1/Wdr4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участвует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метилировании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гуанозина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46 положении некоторых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тРНК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Мутации в гене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WDR4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препятствуют метилированию, что ведет к деградации затронутых тРНК и, как следствие, нарушению трансляции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WDR4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экспрессируется в разных тканях, включая ГМ, почки, что объясняет поражение разных систем органов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97FD522-6749-4F46-8AC7-AD401C2AC9E3}"/>
              </a:ext>
            </a:extLst>
          </p:cNvPr>
          <p:cNvCxnSpPr>
            <a:cxnSpLocks/>
          </p:cNvCxnSpPr>
          <p:nvPr/>
        </p:nvCxnSpPr>
        <p:spPr>
          <a:xfrm flipH="1" flipV="1">
            <a:off x="8644224" y="1792627"/>
            <a:ext cx="267154" cy="2264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0712FA3-2092-EF46-9D17-8EA1556531D2}"/>
              </a:ext>
            </a:extLst>
          </p:cNvPr>
          <p:cNvSpPr txBox="1"/>
          <p:nvPr/>
        </p:nvSpPr>
        <p:spPr>
          <a:xfrm>
            <a:off x="10978796" y="1624755"/>
            <a:ext cx="822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ru-RU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: изогнутая вверх 15">
            <a:extLst>
              <a:ext uri="{FF2B5EF4-FFF2-40B4-BE49-F238E27FC236}">
                <a16:creationId xmlns:a16="http://schemas.microsoft.com/office/drawing/2014/main" id="{DC4B559C-D061-CC4B-C9F1-2E344F32EE25}"/>
              </a:ext>
            </a:extLst>
          </p:cNvPr>
          <p:cNvSpPr/>
          <p:nvPr/>
        </p:nvSpPr>
        <p:spPr>
          <a:xfrm flipV="1">
            <a:off x="10408024" y="1097594"/>
            <a:ext cx="1022576" cy="545363"/>
          </a:xfrm>
          <a:prstGeom prst="curved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5B428F-D446-5A54-423F-6EE1E7AC97CB}"/>
              </a:ext>
            </a:extLst>
          </p:cNvPr>
          <p:cNvSpPr txBox="1"/>
          <p:nvPr/>
        </p:nvSpPr>
        <p:spPr>
          <a:xfrm>
            <a:off x="10188049" y="1624755"/>
            <a:ext cx="590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ru-RU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9D729B-BB4E-50CF-8024-EE38616BB4AC}"/>
              </a:ext>
            </a:extLst>
          </p:cNvPr>
          <p:cNvSpPr txBox="1"/>
          <p:nvPr/>
        </p:nvSpPr>
        <p:spPr>
          <a:xfrm>
            <a:off x="8929408" y="1699840"/>
            <a:ext cx="45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ED1C07-75BF-1413-8A02-521368844D00}"/>
              </a:ext>
            </a:extLst>
          </p:cNvPr>
          <p:cNvSpPr txBox="1"/>
          <p:nvPr/>
        </p:nvSpPr>
        <p:spPr>
          <a:xfrm>
            <a:off x="9881732" y="785431"/>
            <a:ext cx="2241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Mettl1/Wdr4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-комплекс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18" y="3818157"/>
            <a:ext cx="901107" cy="10452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76" y="5384145"/>
            <a:ext cx="901107" cy="10452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38" y="5384145"/>
            <a:ext cx="901107" cy="104528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7401870" y="3535114"/>
            <a:ext cx="47901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510385" y="6035111"/>
            <a:ext cx="936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ru-RU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23320" y="6035111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ru-RU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ED1C07-75BF-1413-8A02-521368844D00}"/>
              </a:ext>
            </a:extLst>
          </p:cNvPr>
          <p:cNvSpPr txBox="1"/>
          <p:nvPr/>
        </p:nvSpPr>
        <p:spPr>
          <a:xfrm>
            <a:off x="10337283" y="4646563"/>
            <a:ext cx="1854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Mettl1(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)/Wdr4(mut)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ED1C07-75BF-1413-8A02-521368844D00}"/>
              </a:ext>
            </a:extLst>
          </p:cNvPr>
          <p:cNvSpPr txBox="1"/>
          <p:nvPr/>
        </p:nvSpPr>
        <p:spPr>
          <a:xfrm>
            <a:off x="7280699" y="4681737"/>
            <a:ext cx="1764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Mettl1(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)/Wdr4(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>
            <a:cxnSpLocks/>
          </p:cNvCxnSpPr>
          <p:nvPr/>
        </p:nvCxnSpPr>
        <p:spPr>
          <a:xfrm flipH="1">
            <a:off x="8510385" y="4556760"/>
            <a:ext cx="853153" cy="9826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/>
          </p:cNvCxnSpPr>
          <p:nvPr/>
        </p:nvCxnSpPr>
        <p:spPr>
          <a:xfrm>
            <a:off x="10012805" y="4556760"/>
            <a:ext cx="838075" cy="9826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нак запрета 32"/>
          <p:cNvSpPr/>
          <p:nvPr/>
        </p:nvSpPr>
        <p:spPr>
          <a:xfrm>
            <a:off x="10786456" y="5666578"/>
            <a:ext cx="536864" cy="579883"/>
          </a:xfrm>
          <a:prstGeom prst="noSmoking">
            <a:avLst/>
          </a:prstGeom>
          <a:solidFill>
            <a:srgbClr val="FF0000">
              <a:alpha val="18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Левая круглая скобка 4">
            <a:extLst>
              <a:ext uri="{FF2B5EF4-FFF2-40B4-BE49-F238E27FC236}">
                <a16:creationId xmlns:a16="http://schemas.microsoft.com/office/drawing/2014/main" id="{F1232BE3-D575-03CC-0084-F1C71D1B45E8}"/>
              </a:ext>
            </a:extLst>
          </p:cNvPr>
          <p:cNvSpPr/>
          <p:nvPr/>
        </p:nvSpPr>
        <p:spPr>
          <a:xfrm rot="12954644">
            <a:off x="8523712" y="1640758"/>
            <a:ext cx="134620" cy="236333"/>
          </a:xfrm>
          <a:prstGeom prst="leftBracket">
            <a:avLst>
              <a:gd name="adj" fmla="val 2008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0A6AB6A-2BDA-B5BD-5145-19DAB8BE3CA8}"/>
              </a:ext>
            </a:extLst>
          </p:cNvPr>
          <p:cNvSpPr/>
          <p:nvPr/>
        </p:nvSpPr>
        <p:spPr>
          <a:xfrm>
            <a:off x="9049163" y="2003994"/>
            <a:ext cx="186277" cy="541189"/>
          </a:xfrm>
          <a:prstGeom prst="rect">
            <a:avLst/>
          </a:prstGeom>
          <a:noFill/>
          <a:ln w="19050">
            <a:solidFill>
              <a:srgbClr val="D6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98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E271D-F123-489F-790E-03CD16AFA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5BAB6-0867-A63A-FB8B-13127ECE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Материалы и методы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07" y="2737264"/>
            <a:ext cx="2273868" cy="1515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Featur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t="9671" r="14559" b="8299"/>
          <a:stretch/>
        </p:blipFill>
        <p:spPr bwMode="auto">
          <a:xfrm>
            <a:off x="7495009" y="2668553"/>
            <a:ext cx="2155372" cy="156754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389" y="2737264"/>
            <a:ext cx="1707137" cy="1402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трелка вправо 10"/>
          <p:cNvSpPr/>
          <p:nvPr/>
        </p:nvSpPr>
        <p:spPr>
          <a:xfrm>
            <a:off x="7028478" y="3256384"/>
            <a:ext cx="380028" cy="39188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9615858" y="3256383"/>
            <a:ext cx="380028" cy="39188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B0AE9058-CD97-BD39-D02F-12F75E1684FB}"/>
              </a:ext>
            </a:extLst>
          </p:cNvPr>
          <p:cNvSpPr txBox="1">
            <a:spLocks/>
          </p:cNvSpPr>
          <p:nvPr/>
        </p:nvSpPr>
        <p:spPr>
          <a:xfrm>
            <a:off x="310720" y="1548882"/>
            <a:ext cx="4011881" cy="4702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Клинические данные были получены в ходе обследования у врача-генетика ФГБНУ «МГНЦ»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Полноэкзомное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секвенирование образца ДНК пробанда было проведено на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секвенаторе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нового поколения DNBSEQ-400® (MGI,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Shenzhen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China) методом парно-концевого чтения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Сегрегационный и функциональный анализ были проведены методом прямого секвенирования по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Сенгеру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на автоматическом генетическом анализаторе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Biosystems® 3500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Thermo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Fisher Scientific, Waltham, USA)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выполнено в рамках государственного задания Министерства науки и высшего образования Российской Федерации для ФГБНУ «МГНЦ»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89C9C-B926-9B26-0A1C-1BF415F8F10A}"/>
              </a:ext>
            </a:extLst>
          </p:cNvPr>
          <p:cNvSpPr txBox="1"/>
          <p:nvPr/>
        </p:nvSpPr>
        <p:spPr>
          <a:xfrm>
            <a:off x="4606816" y="4236096"/>
            <a:ext cx="245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Прием врач-генетика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CA5C8-39BF-2E57-E63B-2BDFF70C79AA}"/>
              </a:ext>
            </a:extLst>
          </p:cNvPr>
          <p:cNvSpPr txBox="1"/>
          <p:nvPr/>
        </p:nvSpPr>
        <p:spPr>
          <a:xfrm>
            <a:off x="8269887" y="423609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211B14-756D-5B3A-6B6C-B14046ADC71B}"/>
              </a:ext>
            </a:extLst>
          </p:cNvPr>
          <p:cNvSpPr txBox="1"/>
          <p:nvPr/>
        </p:nvSpPr>
        <p:spPr>
          <a:xfrm>
            <a:off x="10384249" y="4236096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ДНК, РНК</a:t>
            </a:r>
          </a:p>
        </p:txBody>
      </p:sp>
    </p:spTree>
    <p:extLst>
      <p:ext uri="{BB962C8B-B14F-4D97-AF65-F5344CB8AC3E}">
        <p14:creationId xmlns:p14="http://schemas.microsoft.com/office/powerpoint/2010/main" val="88106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0CAEC-FC54-49A6-3865-C1BF4CB6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357282" cy="1088556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4ABB359-36B1-1E71-6AA7-A3A027BD9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672" y="1520783"/>
            <a:ext cx="5095523" cy="222571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D213D6C5-2C56-4A86-83C0-D62088A0F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71" y="3805548"/>
            <a:ext cx="5095523" cy="2687327"/>
          </a:xfrm>
          <a:prstGeom prst="rect">
            <a:avLst/>
          </a:prstGeom>
        </p:spPr>
      </p:pic>
      <p:sp>
        <p:nvSpPr>
          <p:cNvPr id="62" name="Объект 2">
            <a:extLst>
              <a:ext uri="{FF2B5EF4-FFF2-40B4-BE49-F238E27FC236}">
                <a16:creationId xmlns:a16="http://schemas.microsoft.com/office/drawing/2014/main" id="{C933D151-44EE-D28D-0EC9-DBC0BCA736C7}"/>
              </a:ext>
            </a:extLst>
          </p:cNvPr>
          <p:cNvSpPr txBox="1">
            <a:spLocks/>
          </p:cNvSpPr>
          <p:nvPr/>
        </p:nvSpPr>
        <p:spPr>
          <a:xfrm>
            <a:off x="248200" y="1315897"/>
            <a:ext cx="5500418" cy="156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Два сибса со схожей симптоматикой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Оба – носители гомозиготного варианта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NM_018669.6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(WDR4):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c.1045+2dup 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в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gnomAD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Впервые проведен ФА варианта в сайте сплайсинга гена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WDR4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Вариант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c.1045+2dup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приводит к пропуску 10 экзона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(70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п.о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C759881-9659-7C1A-1164-12540536BA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3695" b="6017"/>
          <a:stretch/>
        </p:blipFill>
        <p:spPr>
          <a:xfrm>
            <a:off x="3232534" y="2889237"/>
            <a:ext cx="2884025" cy="3546419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8A31151-0381-EA27-8FBE-5BB3DAE875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401" r="27102"/>
          <a:stretch/>
        </p:blipFill>
        <p:spPr>
          <a:xfrm>
            <a:off x="310721" y="2893444"/>
            <a:ext cx="2927135" cy="3546418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D1745DEE-899D-A6FC-D31A-294AB2AF2E49}"/>
              </a:ext>
            </a:extLst>
          </p:cNvPr>
          <p:cNvSpPr/>
          <p:nvPr/>
        </p:nvSpPr>
        <p:spPr>
          <a:xfrm>
            <a:off x="682178" y="3150347"/>
            <a:ext cx="667287" cy="138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A583A48E-A912-571B-BFD6-E21E5D2DD745}"/>
              </a:ext>
            </a:extLst>
          </p:cNvPr>
          <p:cNvSpPr/>
          <p:nvPr/>
        </p:nvSpPr>
        <p:spPr>
          <a:xfrm>
            <a:off x="682178" y="3407390"/>
            <a:ext cx="667287" cy="138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87049353-4D3E-2A97-3ED2-FDDD1DCA2850}"/>
              </a:ext>
            </a:extLst>
          </p:cNvPr>
          <p:cNvSpPr/>
          <p:nvPr/>
        </p:nvSpPr>
        <p:spPr>
          <a:xfrm>
            <a:off x="686338" y="3660044"/>
            <a:ext cx="893048" cy="138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0876C39-EDDA-D84B-968E-7082A2F5F00C}"/>
              </a:ext>
            </a:extLst>
          </p:cNvPr>
          <p:cNvSpPr/>
          <p:nvPr/>
        </p:nvSpPr>
        <p:spPr>
          <a:xfrm>
            <a:off x="682178" y="4038916"/>
            <a:ext cx="748477" cy="138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CABB892D-F561-8109-917E-A3430F79D080}"/>
              </a:ext>
            </a:extLst>
          </p:cNvPr>
          <p:cNvSpPr/>
          <p:nvPr/>
        </p:nvSpPr>
        <p:spPr>
          <a:xfrm>
            <a:off x="682178" y="4301563"/>
            <a:ext cx="2251522" cy="138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444E43E8-D9FF-208F-EF11-7FE95F2E06CB}"/>
              </a:ext>
            </a:extLst>
          </p:cNvPr>
          <p:cNvSpPr/>
          <p:nvPr/>
        </p:nvSpPr>
        <p:spPr>
          <a:xfrm>
            <a:off x="682178" y="4669507"/>
            <a:ext cx="766330" cy="138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792FCA8-F74C-CA2D-1121-CD257779908D}"/>
              </a:ext>
            </a:extLst>
          </p:cNvPr>
          <p:cNvSpPr/>
          <p:nvPr/>
        </p:nvSpPr>
        <p:spPr>
          <a:xfrm>
            <a:off x="682178" y="5687033"/>
            <a:ext cx="583851" cy="1389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AEE7B2FF-5C76-654D-DDF5-EABC5B57981B}"/>
              </a:ext>
            </a:extLst>
          </p:cNvPr>
          <p:cNvSpPr/>
          <p:nvPr/>
        </p:nvSpPr>
        <p:spPr>
          <a:xfrm>
            <a:off x="3609313" y="3702807"/>
            <a:ext cx="1025572" cy="118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F11221B6-3AA6-A867-DBCB-D18B1B18632B}"/>
              </a:ext>
            </a:extLst>
          </p:cNvPr>
          <p:cNvSpPr/>
          <p:nvPr/>
        </p:nvSpPr>
        <p:spPr>
          <a:xfrm>
            <a:off x="3609313" y="3834007"/>
            <a:ext cx="1025572" cy="118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9F4AFF14-8186-D57A-E1F4-9442ADF53F64}"/>
              </a:ext>
            </a:extLst>
          </p:cNvPr>
          <p:cNvSpPr/>
          <p:nvPr/>
        </p:nvSpPr>
        <p:spPr>
          <a:xfrm>
            <a:off x="3609313" y="3965207"/>
            <a:ext cx="1195492" cy="118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9A494B9E-EAA0-1ED1-27BB-7F91F2D8B3EE}"/>
              </a:ext>
            </a:extLst>
          </p:cNvPr>
          <p:cNvSpPr/>
          <p:nvPr/>
        </p:nvSpPr>
        <p:spPr>
          <a:xfrm>
            <a:off x="3609312" y="4087693"/>
            <a:ext cx="1511969" cy="118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1076FB8A-2566-E04E-BB83-4DDBCB4EACE7}"/>
              </a:ext>
            </a:extLst>
          </p:cNvPr>
          <p:cNvSpPr/>
          <p:nvPr/>
        </p:nvSpPr>
        <p:spPr>
          <a:xfrm>
            <a:off x="3609313" y="4210179"/>
            <a:ext cx="932324" cy="118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BE4BA24C-0C34-CF7E-5501-3FBD47C01ECE}"/>
              </a:ext>
            </a:extLst>
          </p:cNvPr>
          <p:cNvSpPr/>
          <p:nvPr/>
        </p:nvSpPr>
        <p:spPr>
          <a:xfrm>
            <a:off x="3406453" y="4600024"/>
            <a:ext cx="1719793" cy="1389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C0D0E55-75BA-B795-D08F-1A3FD66D020D}"/>
              </a:ext>
            </a:extLst>
          </p:cNvPr>
          <p:cNvSpPr txBox="1"/>
          <p:nvPr/>
        </p:nvSpPr>
        <p:spPr>
          <a:xfrm>
            <a:off x="1628649" y="6395303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GAMOS6 (MIM: 618347)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9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391</Words>
  <Application>Microsoft Office PowerPoint</Application>
  <PresentationFormat>Широкоэкранный</PresentationFormat>
  <Paragraphs>48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Клинический случай синдрома Гэлловэя-Мовата, обусловленного мутацией в гене WDR4</vt:lpstr>
      <vt:lpstr>Galloway-Mowat syndrome</vt:lpstr>
      <vt:lpstr>Презентация PowerPoint</vt:lpstr>
      <vt:lpstr>Материалы и методы</vt:lpstr>
      <vt:lpstr>Результаты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Клинический случай синдрома Гэлловэя-Мовата, обусловленного мутацией в гене WDR4</dc:title>
  <dc:creator>Philipp</dc:creator>
  <cp:lastModifiedBy>Philipp</cp:lastModifiedBy>
  <cp:revision>16</cp:revision>
  <dcterms:created xsi:type="dcterms:W3CDTF">2025-04-23T10:40:57Z</dcterms:created>
  <dcterms:modified xsi:type="dcterms:W3CDTF">2025-04-24T11:52:33Z</dcterms:modified>
</cp:coreProperties>
</file>