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B338A-5843-AA35-12E7-D9B92E751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EA6700-36B1-6386-7C34-71580AF9F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2C2FD3-1BCB-331C-6EA0-58F591EE0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FC8D-F08C-4E73-9075-4624E4E3BB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3739C-7843-E282-6C86-5E525A417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74DB21-9AA6-7145-3F2C-DC6F0442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1220-9E93-4A36-AA03-995BE467B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1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3B1CB-5E2D-84EC-0B02-A561547AE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FDB669-31F8-6C63-2F95-4EFFBAECC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80D8D2-0373-5E16-D2D7-196DAD548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FC8D-F08C-4E73-9075-4624E4E3BB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EC9EFF-E4ED-8078-5CE2-415E166F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53B88-3A19-3002-92BF-1DB7A7182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1220-9E93-4A36-AA03-995BE467B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9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2CD0AF-8E4F-3352-5440-6B64A8D36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28FE1E-EB4C-08A6-B8E6-BB60FD4EB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E029B1-8B37-8011-2144-4B6870656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FC8D-F08C-4E73-9075-4624E4E3BB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0864C6-8270-E508-CB87-1F33C9FF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59066A-6755-7835-4485-6B3A900C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1220-9E93-4A36-AA03-995BE467B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03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2D2D4-9BB3-AF29-93D7-A9FB24023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72C68F-79FC-A6F3-1148-795630BB8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3887EB-D9E7-A265-CC2A-95F5C41EF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FC8D-F08C-4E73-9075-4624E4E3BB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8A9DFD-D6ED-BFF2-B4BF-C744293C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0B855D-1114-B651-F56D-404DD7248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1220-9E93-4A36-AA03-995BE467B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42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50017-B1CF-7EC9-809B-B516751A2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3D47E0-232D-F3F3-EBE6-26BF6DF48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E8C8E0-70CE-3D31-CD77-9DD5FFD28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FC8D-F08C-4E73-9075-4624E4E3BB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50804E-B3BD-235F-58D2-B2C50C7E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FBC41A-1D2F-33BA-2573-560B0530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1220-9E93-4A36-AA03-995BE467B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19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A7AFD-C233-B9BB-F81C-BADAA3761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A1270C-B2C0-2E2B-CFFD-62D4EED2B5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41B4A3-BDD6-3DB7-FD90-AB1656887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9156C8-B776-AEB5-822D-19369FC53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FC8D-F08C-4E73-9075-4624E4E3BB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ADE6E2-07B8-B715-D04F-A6E8E01E7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EB0256-671C-E06F-ECAE-D4321517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1220-9E93-4A36-AA03-995BE467B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13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144E0-01E6-9F7A-AAAD-0654062EB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226621-BB6F-7427-6872-83D699F6A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65F291-4268-7888-9685-9E9CDB7B8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280F49-9118-71B1-A158-AF4FA3741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6F731C-9F21-E89F-CD78-315493962A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696253-A5A1-FC56-1091-5A87C0B8C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FC8D-F08C-4E73-9075-4624E4E3BB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CFD300-11BA-1BE1-1272-0763E0599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016D95-E7C0-2474-71B5-D5044EC63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1220-9E93-4A36-AA03-995BE467B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35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9B27F-0170-6496-E100-883911A79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E70F19-F84D-DBB8-CA9A-8AAC9FA0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FC8D-F08C-4E73-9075-4624E4E3BB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0DE195-A936-7C49-5F20-80E8C4D5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B981C6-154E-37FE-765A-235615A0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1220-9E93-4A36-AA03-995BE467B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10F6A6-C035-FF8E-1193-380920BFF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FC8D-F08C-4E73-9075-4624E4E3BB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B22C4F-7208-DF4E-8F6B-8FB41F804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F73D88-E8FF-426E-32B5-01C57861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1220-9E93-4A36-AA03-995BE467B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2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6FBA0-6CBA-9EE0-8E5D-5A345A6EC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77680D-51FD-0BCA-EE5E-25C18CB98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A1BCE8-86B9-24A7-8856-1DF07C538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45F2EC-0A79-5381-F9B8-7CB5E5A7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FC8D-F08C-4E73-9075-4624E4E3BB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9E0B0B-E16F-C660-CFF5-20038D37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7BB02F-C8FD-7A11-F4DD-08B057C9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1220-9E93-4A36-AA03-995BE467B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7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8DCDD-AE69-C7BA-968D-470899F66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01B7A68-F443-9369-1FB5-072E13231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A3DBF9-1E1C-CDF9-0C80-3D7708CF9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F7B7A1-A580-E46B-4899-F96EDE44A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FC8D-F08C-4E73-9075-4624E4E3BB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720D6B-D629-AF7D-5CFB-2243943B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C8DCA7-6F2F-9BF4-E0C2-06A22C6B6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1220-9E93-4A36-AA03-995BE467B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6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7C4CC-5A07-E343-F63F-10F87FA2C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B1B358-CC89-6AC6-722F-B9777D321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60FACB-DFEA-0EA6-8E6F-50A46264A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DFC8D-F08C-4E73-9075-4624E4E3BB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C6D35B-85D5-B71E-151A-6392B2D45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CCEB78-91B5-DCF5-6AE6-377D015BA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01220-9E93-4A36-AA03-995BE467B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www.syl.ru/misc/i/ai/174075/676128.jpg">
            <a:extLst>
              <a:ext uri="{FF2B5EF4-FFF2-40B4-BE49-F238E27FC236}">
                <a16:creationId xmlns:a16="http://schemas.microsoft.com/office/drawing/2014/main" id="{9FC1E77C-B8CD-DF9D-2527-5F2E88D2C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3546"/>
            <a:ext cx="12192000" cy="567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A9940-919B-4061-49B7-50517F094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83546"/>
            <a:ext cx="12192000" cy="237447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Генетические варианты, ассоциированные с нарушениями системы свертывания крови, в когорте пациентов, обратившихся за медицинской помощью в многопрофильное лечебное учреждение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725FA4-F7E0-6DFF-A025-A1C1E5AFE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" y="3739896"/>
            <a:ext cx="11939016" cy="6858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Сироткина О.В., Колегова М.В., Васильева Е.Ю., Вавилова Т.В.</a:t>
            </a:r>
          </a:p>
          <a:p>
            <a:endParaRPr lang="ru-RU" sz="2600" b="1" dirty="0">
              <a:solidFill>
                <a:schemeClr val="bg1"/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E5A0BD6-B6EE-279E-DCE2-11AFB98D679E}"/>
              </a:ext>
            </a:extLst>
          </p:cNvPr>
          <p:cNvGrpSpPr/>
          <p:nvPr/>
        </p:nvGrpSpPr>
        <p:grpSpPr>
          <a:xfrm>
            <a:off x="404439" y="4525280"/>
            <a:ext cx="11671737" cy="2330122"/>
            <a:chOff x="404439" y="4525280"/>
            <a:chExt cx="11671737" cy="2330122"/>
          </a:xfrm>
        </p:grpSpPr>
        <p:sp>
          <p:nvSpPr>
            <p:cNvPr id="10" name="Подзаголовок 2">
              <a:extLst>
                <a:ext uri="{FF2B5EF4-FFF2-40B4-BE49-F238E27FC236}">
                  <a16:creationId xmlns:a16="http://schemas.microsoft.com/office/drawing/2014/main" id="{3E260EEF-6F61-4784-C226-525323A2B9B3}"/>
                </a:ext>
              </a:extLst>
            </p:cNvPr>
            <p:cNvSpPr txBox="1">
              <a:spLocks/>
            </p:cNvSpPr>
            <p:nvPr/>
          </p:nvSpPr>
          <p:spPr>
            <a:xfrm>
              <a:off x="1179576" y="4607576"/>
              <a:ext cx="10896600" cy="224782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dirty="0">
                  <a:solidFill>
                    <a:schemeClr val="bg1"/>
                  </a:solidFill>
                </a:rPr>
                <a:t> «Национальный медицинский исследовательский центр им. В.А. Алмазова» Министерства здравоохранения Российской Федерации </a:t>
              </a:r>
            </a:p>
            <a:p>
              <a:r>
                <a:rPr lang="ru-RU" sz="2800" b="1" dirty="0">
                  <a:solidFill>
                    <a:schemeClr val="bg1"/>
                  </a:solidFill>
                </a:rPr>
                <a:t>«Петербургский институт ядерной физики им. Б.П. Константинова Национального исследовательского центра «Курчатовский институт</a:t>
              </a:r>
              <a:endParaRPr lang="ru-RU" sz="2800" dirty="0"/>
            </a:p>
          </p:txBody>
        </p:sp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4B847805-BF38-7699-EBC8-4EB2204E9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39" y="4525280"/>
              <a:ext cx="775137" cy="925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2DBC84E8-E34C-AC3C-B135-09122B6564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01" y="5550632"/>
              <a:ext cx="684213" cy="6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F58FAE0-33C0-3369-6C54-D23775328CFB}"/>
              </a:ext>
            </a:extLst>
          </p:cNvPr>
          <p:cNvSpPr txBox="1"/>
          <p:nvPr/>
        </p:nvSpPr>
        <p:spPr>
          <a:xfrm>
            <a:off x="10257282" y="6550223"/>
            <a:ext cx="21054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/>
                </a:solidFill>
                <a:effectLst/>
                <a:ea typeface="Calibri" panose="020F0502020204030204" pitchFamily="34" charset="0"/>
              </a:rPr>
              <a:t>olga_sirotkina@mail.ru</a:t>
            </a:r>
            <a:endParaRPr lang="ru-RU" sz="1400" b="1" dirty="0">
              <a:solidFill>
                <a:schemeClr val="bg2"/>
              </a:solidFill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76D34CC-F567-D057-0556-5D97712D207B}"/>
              </a:ext>
            </a:extLst>
          </p:cNvPr>
          <p:cNvGrpSpPr/>
          <p:nvPr/>
        </p:nvGrpSpPr>
        <p:grpSpPr>
          <a:xfrm>
            <a:off x="0" y="-3689"/>
            <a:ext cx="12192000" cy="1306201"/>
            <a:chOff x="0" y="-3689"/>
            <a:chExt cx="12192000" cy="1306201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E49E930-F2CD-23EC-5774-2C7A6A011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598"/>
              <a:ext cx="1456944" cy="1299914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9516916-8735-7840-49A7-510C01666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56944" y="-3689"/>
              <a:ext cx="7211431" cy="130510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BAC232F5-5F2E-5695-2142-E68DE9115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68375" y="0"/>
              <a:ext cx="3523625" cy="129558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940FED-FCBA-964B-DDF7-DFEA5F3754F3}"/>
                </a:ext>
              </a:extLst>
            </p:cNvPr>
            <p:cNvSpPr txBox="1"/>
            <p:nvPr/>
          </p:nvSpPr>
          <p:spPr>
            <a:xfrm>
              <a:off x="9152695" y="158468"/>
              <a:ext cx="28488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</a:rPr>
                <a:t>12-15 мая 2025</a:t>
              </a:r>
            </a:p>
            <a:p>
              <a:pPr algn="ctr"/>
              <a:r>
                <a:rPr lang="ru-RU" sz="2800" b="1" dirty="0">
                  <a:solidFill>
                    <a:schemeClr val="bg1"/>
                  </a:solidFill>
                </a:rPr>
                <a:t>Санкт-Петербург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070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8391C-9784-F4A9-2816-BAA7B5CAB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" y="99949"/>
            <a:ext cx="10515600" cy="45783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25C384-F9FB-33DA-E5BE-11B37F843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" y="776349"/>
            <a:ext cx="7290816" cy="552615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основе патогенеза тромбоэмболических и геморрагических осложнений лежат как внешние, так и генетические факторы. Ведение пациентов с различной сердечно-сосудистой, онкологической или акушерской патологией предполагает обязательную оценку рисков развития осложнений со стороны системы свертывания крови. </a:t>
            </a:r>
          </a:p>
          <a:p>
            <a:r>
              <a:rPr lang="ru-RU" dirty="0"/>
              <a:t>Чаще всего речь идет о выявлении наследственной или приобретенной тромбофилии [1], однако многие исследователи наряду с лейденской мутацией фактора V свертывания крови и мутацией гена протромбина рассматривают так называемые «гены предрасположенности», кодирующие другие факторы свертывания, тромбоцитарные рецепторы, компоненты системы </a:t>
            </a:r>
            <a:r>
              <a:rPr lang="ru-RU" dirty="0" err="1"/>
              <a:t>фибринолиза</a:t>
            </a:r>
            <a:r>
              <a:rPr lang="ru-RU" dirty="0"/>
              <a:t> [2]. </a:t>
            </a:r>
          </a:p>
          <a:p>
            <a:r>
              <a:rPr lang="ru-RU" dirty="0"/>
              <a:t>Вопрос о необходимости молекулярно-генетического тестирования на наследственную тромбофилию в различных клинических ситуациях, а также о расширении списка тестируемых генетических вариантов и корректной интерпретации полученных результатов, остается открытым.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83C2B-5210-3C9D-A70F-5F43FD62E2F7}"/>
              </a:ext>
            </a:extLst>
          </p:cNvPr>
          <p:cNvSpPr txBox="1"/>
          <p:nvPr/>
        </p:nvSpPr>
        <p:spPr>
          <a:xfrm>
            <a:off x="100584" y="6357941"/>
            <a:ext cx="119908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None/>
            </a:pPr>
            <a:r>
              <a:rPr lang="ru-RU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en-US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Moran J</a:t>
            </a:r>
            <a:r>
              <a:rPr lang="ru-RU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Bauer KA</a:t>
            </a:r>
            <a:r>
              <a:rPr lang="ru-RU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Managing thromboembolic risk in patients with hereditary and acquired </a:t>
            </a:r>
            <a:r>
              <a:rPr lang="en-US" sz="1000" i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thrombophilias</a:t>
            </a:r>
            <a:r>
              <a:rPr lang="en-US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Blood</a:t>
            </a:r>
            <a:r>
              <a:rPr lang="ru-RU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2020;135(5):344-350. </a:t>
            </a:r>
            <a:r>
              <a:rPr lang="ru-RU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2) Сироткина ОВ, Улитина АС, Масленников АБ, Вавилова ТВ. Генетические факторы риска развития тромбозов: накопленный опыт и новые горизонты. Молекулярно-биологические технологии в медицинской практике. </a:t>
            </a:r>
            <a:r>
              <a:rPr lang="ru-RU" sz="1000" i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Вып</a:t>
            </a:r>
            <a:r>
              <a:rPr lang="ru-RU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. 31. Новосибирск: </a:t>
            </a:r>
            <a:r>
              <a:rPr lang="ru-RU" sz="1000" i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Академиздат</a:t>
            </a:r>
            <a:r>
              <a:rPr lang="ru-RU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, 2020. </a:t>
            </a:r>
            <a:r>
              <a:rPr lang="en-US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</a:t>
            </a:r>
            <a:r>
              <a:rPr lang="ru-RU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. 48-62. </a:t>
            </a:r>
            <a:endParaRPr lang="ru-RU" sz="1000" i="1" dirty="0">
              <a:solidFill>
                <a:srgbClr val="002060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7A8E997-A03C-986D-CBC7-B70C9F591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334" y="99948"/>
            <a:ext cx="4310098" cy="290842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BD8B87F-5FBA-6C43-1A19-980D7D2AA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229" y="3166050"/>
            <a:ext cx="4687771" cy="319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90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09570-9A2D-A6AF-0BAF-D113AA777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173101"/>
            <a:ext cx="11076432" cy="1491107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Целью</a:t>
            </a:r>
            <a:r>
              <a:rPr lang="ru-RU" sz="28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данной работы явился анализ частоты генетических вариантов, ассоциированных с нарушениями системы свертывания крови в когорте пациентов, обратившихся за медицинской помощью в многопрофильное лечебное учреждение.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5060C8-2591-9088-D181-61620EA3A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" y="1825625"/>
            <a:ext cx="11942064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0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Материалы и методы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исследование были включены 1500 мужчин и женщин от 18 до 80 лет, обратившихся за медицинской помощью в клинические подразделения НМИЦ им. В.А. Алмазова с 2018 по 2022 год и подписавших информированное согласие.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Исходя из клинической ситуации, связанной с нарушениями в системе свертывания крови, всем пациентам было выполнено молекулярно-генетическое исследование вариантов </a:t>
            </a:r>
            <a:r>
              <a:rPr lang="ru-RU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F2 G20210A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(протромбин, коагуляционный фактор II); </a:t>
            </a:r>
            <a:r>
              <a:rPr lang="ru-RU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F5 G1691A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(коагуляционный фактор V,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FVLeiden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ru-RU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F7 G10976A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(фактор свертывания VII); </a:t>
            </a:r>
            <a:r>
              <a:rPr lang="ru-RU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F13</a:t>
            </a:r>
            <a:r>
              <a:rPr lang="en-US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G103T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(коагуляционный фактор XIII); </a:t>
            </a:r>
            <a:r>
              <a:rPr lang="ru-RU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FGB G-455A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(фибриногена β-субъединица, коагуляционный фактор I); </a:t>
            </a:r>
            <a:r>
              <a:rPr lang="ru-RU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ITGA2 C807T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(гликопротеин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тромбоцитарный рецептор коллагена); </a:t>
            </a:r>
            <a:r>
              <a:rPr lang="ru-RU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ITGB3 T1565C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(гликопротеин 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IIIa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тромбоцитарный рецептор фибриногена); </a:t>
            </a:r>
            <a:r>
              <a:rPr lang="ru-RU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SERPINE1 5G-6754G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(ингибитор активатора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плазминогена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типа I, 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PAI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-1).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ДНК выделяли из 100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мкл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цельной венозной крови, забранной в вакуумные пробирки с К3ЭДТА, с помощью набора реагентов «Проба-ГС-генетика» (ДНК-Технология, Россия). Анализ генотипов проводили методом ПЦР в режиме реального времени с последующим анализом кривых плавления [3], используя набор реагентов «Генетика гемостаза» на детектирующем амплификаторе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ДТлайт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(ДНК-Технология, Россия) согласно инструкции к набору. Результаты обрабатывали с помощью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Statistica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7.0.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FC08AD-EA5E-0115-43ED-61C105DCF8A2}"/>
              </a:ext>
            </a:extLst>
          </p:cNvPr>
          <p:cNvSpPr txBox="1"/>
          <p:nvPr/>
        </p:nvSpPr>
        <p:spPr>
          <a:xfrm>
            <a:off x="307848" y="6338380"/>
            <a:ext cx="118841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3) Никитина ДИ, </a:t>
            </a:r>
            <a:r>
              <a:rPr lang="ru-RU" sz="1000" i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Маретина</a:t>
            </a:r>
            <a:r>
              <a:rPr lang="ru-RU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МА, Егорова АА, Масленников АБ, Киселев АВ. Использование высокоразрешающего анализа кривых плавления ДНК в диагностике наследственных заболеваний. Медицинская генетика. 2017;16(5):26-33. </a:t>
            </a:r>
            <a:endParaRPr lang="ru-RU" sz="1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0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4A3F11D3-C1DD-C03C-398E-87F354E84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428" y="78200"/>
            <a:ext cx="5157787" cy="4572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+mj-lt"/>
              </a:rPr>
              <a:t>Результаты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6BB68768-E288-B0F7-66EA-96FA88CE63A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5419273"/>
              </p:ext>
            </p:extLst>
          </p:nvPr>
        </p:nvGraphicFramePr>
        <p:xfrm>
          <a:off x="245428" y="535400"/>
          <a:ext cx="5183189" cy="5729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5084">
                  <a:extLst>
                    <a:ext uri="{9D8B030D-6E8A-4147-A177-3AD203B41FA5}">
                      <a16:colId xmlns:a16="http://schemas.microsoft.com/office/drawing/2014/main" val="3764765099"/>
                    </a:ext>
                  </a:extLst>
                </a:gridCol>
                <a:gridCol w="1026510">
                  <a:extLst>
                    <a:ext uri="{9D8B030D-6E8A-4147-A177-3AD203B41FA5}">
                      <a16:colId xmlns:a16="http://schemas.microsoft.com/office/drawing/2014/main" val="407327262"/>
                    </a:ext>
                  </a:extLst>
                </a:gridCol>
                <a:gridCol w="1570386">
                  <a:extLst>
                    <a:ext uri="{9D8B030D-6E8A-4147-A177-3AD203B41FA5}">
                      <a16:colId xmlns:a16="http://schemas.microsoft.com/office/drawing/2014/main" val="1094921609"/>
                    </a:ext>
                  </a:extLst>
                </a:gridCol>
                <a:gridCol w="1021209">
                  <a:extLst>
                    <a:ext uri="{9D8B030D-6E8A-4147-A177-3AD203B41FA5}">
                      <a16:colId xmlns:a16="http://schemas.microsoft.com/office/drawing/2014/main" val="3983265403"/>
                    </a:ext>
                  </a:extLst>
                </a:gridCol>
              </a:tblGrid>
              <a:tr h="493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0" dirty="0">
                          <a:effectLst/>
                        </a:rPr>
                        <a:t>Генотип/аллель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0" dirty="0">
                          <a:effectLst/>
                        </a:rPr>
                        <a:t>Частота, %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0" dirty="0">
                          <a:effectLst/>
                        </a:rPr>
                        <a:t>Генотип/аллель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0" dirty="0">
                          <a:effectLst/>
                        </a:rPr>
                        <a:t>Частота, %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 anchor="ctr"/>
                </a:tc>
                <a:extLst>
                  <a:ext uri="{0D108BD9-81ED-4DB2-BD59-A6C34878D82A}">
                    <a16:rowId xmlns:a16="http://schemas.microsoft.com/office/drawing/2014/main" val="3176398718"/>
                  </a:ext>
                </a:extLst>
              </a:tr>
              <a:tr h="16827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kern="0" dirty="0">
                          <a:solidFill>
                            <a:srgbClr val="002060"/>
                          </a:solidFill>
                          <a:effectLst/>
                        </a:rPr>
                        <a:t>F2 G20210A</a:t>
                      </a:r>
                      <a:endParaRPr lang="ru-RU" sz="14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4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kern="0" dirty="0">
                          <a:solidFill>
                            <a:srgbClr val="002060"/>
                          </a:solidFill>
                          <a:effectLst/>
                        </a:rPr>
                        <a:t>F5 G1691A</a:t>
                      </a:r>
                      <a:endParaRPr lang="ru-RU" sz="14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4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/>
                </a:tc>
                <a:extLst>
                  <a:ext uri="{0D108BD9-81ED-4DB2-BD59-A6C34878D82A}">
                    <a16:rowId xmlns:a16="http://schemas.microsoft.com/office/drawing/2014/main" val="649213822"/>
                  </a:ext>
                </a:extLst>
              </a:tr>
              <a:tr h="168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GG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GG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91,7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858949"/>
                  </a:ext>
                </a:extLst>
              </a:tr>
              <a:tr h="168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GA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GA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</a:rPr>
                        <a:t>7,8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844376"/>
                  </a:ext>
                </a:extLst>
              </a:tr>
              <a:tr h="168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AA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AA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0,5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325149"/>
                  </a:ext>
                </a:extLst>
              </a:tr>
              <a:tr h="168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95,6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774811"/>
                  </a:ext>
                </a:extLst>
              </a:tr>
              <a:tr h="168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4,4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094373"/>
                  </a:ext>
                </a:extLst>
              </a:tr>
              <a:tr h="168276">
                <a:tc gridSpan="2">
                  <a:txBody>
                    <a:bodyPr/>
                    <a:lstStyle/>
                    <a:p>
                      <a:pPr indent="44958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kern="0" dirty="0">
                          <a:solidFill>
                            <a:srgbClr val="002060"/>
                          </a:solidFill>
                          <a:effectLst/>
                        </a:rPr>
                        <a:t>F7 G10976A</a:t>
                      </a:r>
                      <a:endParaRPr lang="ru-RU" sz="14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44958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kern="0" dirty="0">
                          <a:solidFill>
                            <a:srgbClr val="002060"/>
                          </a:solidFill>
                          <a:effectLst/>
                        </a:rPr>
                        <a:t>F13</a:t>
                      </a:r>
                      <a:r>
                        <a:rPr lang="en-US" sz="1400" b="1" kern="0" dirty="0">
                          <a:solidFill>
                            <a:srgbClr val="002060"/>
                          </a:solidFill>
                          <a:effectLst/>
                        </a:rPr>
                        <a:t>A</a:t>
                      </a:r>
                      <a:r>
                        <a:rPr lang="ru-RU" sz="1400" b="1" kern="0" dirty="0">
                          <a:solidFill>
                            <a:srgbClr val="002060"/>
                          </a:solidFill>
                          <a:effectLst/>
                        </a:rPr>
                        <a:t> G103T</a:t>
                      </a:r>
                      <a:endParaRPr lang="ru-RU" sz="14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/>
                </a:tc>
                <a:extLst>
                  <a:ext uri="{0D108BD9-81ED-4DB2-BD59-A6C34878D82A}">
                    <a16:rowId xmlns:a16="http://schemas.microsoft.com/office/drawing/2014/main" val="738594792"/>
                  </a:ext>
                </a:extLst>
              </a:tr>
              <a:tr h="168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GG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78,5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GG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56,6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298603"/>
                  </a:ext>
                </a:extLst>
              </a:tr>
              <a:tr h="168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</a:rPr>
                        <a:t>GA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21,5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GT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</a:rPr>
                        <a:t>35,6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859627"/>
                  </a:ext>
                </a:extLst>
              </a:tr>
              <a:tr h="168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</a:rPr>
                        <a:t>AA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GG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7,8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379046"/>
                  </a:ext>
                </a:extLst>
              </a:tr>
              <a:tr h="168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</a:rPr>
                        <a:t>89,3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74,4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49305"/>
                  </a:ext>
                </a:extLst>
              </a:tr>
              <a:tr h="168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10,7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25,6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097731"/>
                  </a:ext>
                </a:extLst>
              </a:tr>
              <a:tr h="16827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rgbClr val="002060"/>
                          </a:solidFill>
                          <a:effectLst/>
                        </a:rPr>
                        <a:t>FGB G-455A</a:t>
                      </a:r>
                      <a:endParaRPr lang="ru-RU" sz="14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kern="0" dirty="0">
                          <a:solidFill>
                            <a:srgbClr val="002060"/>
                          </a:solidFill>
                          <a:effectLst/>
                        </a:rPr>
                        <a:t>SERPINE1 5G-6754G</a:t>
                      </a:r>
                      <a:endParaRPr lang="ru-RU" sz="14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/>
                </a:tc>
                <a:extLst>
                  <a:ext uri="{0D108BD9-81ED-4DB2-BD59-A6C34878D82A}">
                    <a16:rowId xmlns:a16="http://schemas.microsoft.com/office/drawing/2014/main" val="1718582942"/>
                  </a:ext>
                </a:extLst>
              </a:tr>
              <a:tr h="168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GG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57,1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</a:rPr>
                        <a:t>5G5G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</a:rPr>
                        <a:t>16,1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808785"/>
                  </a:ext>
                </a:extLst>
              </a:tr>
              <a:tr h="168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GA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35,1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5G4G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51,7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773820"/>
                  </a:ext>
                </a:extLst>
              </a:tr>
              <a:tr h="168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</a:rPr>
                        <a:t>AA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7,8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4G4G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32,2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682020"/>
                  </a:ext>
                </a:extLst>
              </a:tr>
              <a:tr h="168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</a:rPr>
                        <a:t>74,6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5G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147718"/>
                  </a:ext>
                </a:extLst>
              </a:tr>
              <a:tr h="168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25,4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4G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153550"/>
                  </a:ext>
                </a:extLst>
              </a:tr>
              <a:tr h="16827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kern="0" dirty="0">
                          <a:solidFill>
                            <a:srgbClr val="002060"/>
                          </a:solidFill>
                          <a:effectLst/>
                        </a:rPr>
                        <a:t>ITGA2 C807T</a:t>
                      </a:r>
                      <a:endParaRPr lang="ru-RU" sz="14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kern="0" dirty="0">
                          <a:solidFill>
                            <a:srgbClr val="002060"/>
                          </a:solidFill>
                          <a:effectLst/>
                        </a:rPr>
                        <a:t>ITGB3 T1565C</a:t>
                      </a:r>
                      <a:endParaRPr lang="ru-RU" sz="14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/>
                </a:tc>
                <a:extLst>
                  <a:ext uri="{0D108BD9-81ED-4DB2-BD59-A6C34878D82A}">
                    <a16:rowId xmlns:a16="http://schemas.microsoft.com/office/drawing/2014/main" val="646779807"/>
                  </a:ext>
                </a:extLst>
              </a:tr>
              <a:tr h="168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CC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31,7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</a:rPr>
                        <a:t>TT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73,7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218370"/>
                  </a:ext>
                </a:extLst>
              </a:tr>
              <a:tr h="168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</a:rPr>
                        <a:t>CT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50,2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TC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24,8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68933"/>
                  </a:ext>
                </a:extLst>
              </a:tr>
              <a:tr h="168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</a:rPr>
                        <a:t>TT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</a:rPr>
                        <a:t>18,1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CC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367487"/>
                  </a:ext>
                </a:extLst>
              </a:tr>
              <a:tr h="168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</a:rPr>
                        <a:t>56,8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86,1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711662"/>
                  </a:ext>
                </a:extLst>
              </a:tr>
              <a:tr h="168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ru-RU" sz="1400" b="1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43,2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effectLst/>
                        </a:rPr>
                        <a:t>13,9</a:t>
                      </a: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72" marR="47872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69998"/>
                  </a:ext>
                </a:extLst>
              </a:tr>
            </a:tbl>
          </a:graphicData>
        </a:graphic>
      </p:graphicFrame>
      <p:sp>
        <p:nvSpPr>
          <p:cNvPr id="8" name="Объект 7">
            <a:extLst>
              <a:ext uri="{FF2B5EF4-FFF2-40B4-BE49-F238E27FC236}">
                <a16:creationId xmlns:a16="http://schemas.microsoft.com/office/drawing/2014/main" id="{560E25CC-0FD1-55A5-4381-983EB7843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09425" y="777716"/>
            <a:ext cx="5934456" cy="5924836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300" dirty="0">
                <a:effectLst/>
                <a:ea typeface="Calibri" panose="020F0502020204030204" pitchFamily="34" charset="0"/>
              </a:rPr>
              <a:t>Распределение всех проанализированных генотипов соответствовало равновесию Харди-Вайнберга.</a:t>
            </a:r>
            <a:endParaRPr lang="ru-RU" sz="3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целом частоты генотипов </a:t>
            </a:r>
            <a:r>
              <a:rPr lang="ru-RU" sz="33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F2 G20210A,</a:t>
            </a:r>
            <a:r>
              <a:rPr lang="ru-RU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3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F5 G1691A,</a:t>
            </a:r>
            <a:r>
              <a:rPr lang="ru-RU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3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F7 G10976A,</a:t>
            </a:r>
            <a:r>
              <a:rPr lang="ru-RU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3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F13</a:t>
            </a:r>
            <a:r>
              <a:rPr lang="en-US" sz="33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33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G103T, FGB G-455A, ITGA2 C807T, ITGB3 T1565C </a:t>
            </a:r>
            <a:r>
              <a:rPr lang="ru-RU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33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SERPINE1 5G-6754G</a:t>
            </a:r>
            <a:r>
              <a:rPr lang="ru-RU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соответствовали описанным нами ранее результатам у пациентов с сердечно-сосудистыми заболеваниями и у здоровых добровольцев [4,5].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Наблюдаемые отличия в частоте изученных генетических вариантов в данной работе объясняются смешанной половозрастной группой, а также различной патологией, которая стала причиной обращения пациентов за медицинской помощью и назначения молекулярно-генетического исследования.</a:t>
            </a:r>
          </a:p>
          <a:p>
            <a:endParaRPr lang="ru-RU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5DC5F60-E51C-09E0-BDF6-C76D4D677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8814C0E3-12D0-B18D-972D-E9267D81F8C5}"/>
              </a:ext>
            </a:extLst>
          </p:cNvPr>
          <p:cNvSpPr txBox="1">
            <a:spLocks/>
          </p:cNvSpPr>
          <p:nvPr/>
        </p:nvSpPr>
        <p:spPr>
          <a:xfrm>
            <a:off x="6453315" y="78200"/>
            <a:ext cx="5157787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rgbClr val="002060"/>
                </a:solidFill>
                <a:latin typeface="+mj-lt"/>
              </a:rPr>
              <a:t>Обсуждение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C732D9-1B53-44AC-329A-9B4FCD7F1970}"/>
              </a:ext>
            </a:extLst>
          </p:cNvPr>
          <p:cNvSpPr txBox="1"/>
          <p:nvPr/>
        </p:nvSpPr>
        <p:spPr>
          <a:xfrm>
            <a:off x="97536" y="6248972"/>
            <a:ext cx="11996928" cy="578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ru-RU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Сироткина ОВ</a:t>
            </a:r>
            <a:r>
              <a:rPr lang="en-US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00" i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Ласковец</a:t>
            </a:r>
            <a:r>
              <a:rPr lang="ru-RU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АБ</a:t>
            </a:r>
            <a:r>
              <a:rPr lang="en-US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Пчелина СН</a:t>
            </a:r>
            <a:r>
              <a:rPr lang="en-US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Голдобин ВВ</a:t>
            </a:r>
            <a:r>
              <a:rPr lang="en-US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Вавилова ТВ</a:t>
            </a:r>
            <a:r>
              <a:rPr lang="en-US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Молекулярно-генетический анализ факторов риска сердечно-сосудистых заболеваний – старое и новое. Медицинский алфавит. Современная лаборатория. 2012; 1:12-16. </a:t>
            </a:r>
            <a:r>
              <a:rPr lang="en-US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5) </a:t>
            </a:r>
            <a:r>
              <a:rPr lang="ru-RU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Сироткина ОВ</a:t>
            </a:r>
            <a:r>
              <a:rPr lang="en-US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ru-RU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Улитина АС</a:t>
            </a:r>
            <a:r>
              <a:rPr lang="en-US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ru-RU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Колегова МВ</a:t>
            </a:r>
            <a:r>
              <a:rPr lang="en-US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ru-RU" sz="1000" i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Цикаленко</a:t>
            </a:r>
            <a:r>
              <a:rPr lang="ru-RU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ЕА</a:t>
            </a:r>
            <a:r>
              <a:rPr lang="en-US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ru-RU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Масленников АБ</a:t>
            </a:r>
            <a:r>
              <a:rPr lang="en-US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ru-RU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Вавилова ТВ</a:t>
            </a:r>
            <a:r>
              <a:rPr lang="en-US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ru-RU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Риски тромбозов: генотип и фенотип фактора V свертывания крови. Российский журнал персонализированной медицины. </a:t>
            </a:r>
            <a:r>
              <a:rPr lang="en-US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2022;2(1):35-42. </a:t>
            </a:r>
            <a:endParaRPr lang="ru-RU" sz="1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31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0E1774C-A267-2AF4-E703-DCD167D55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72" y="166120"/>
            <a:ext cx="10515600" cy="814451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Заключение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F23359CF-151A-0EE1-DA71-5C0E59FAC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48" y="1039241"/>
            <a:ext cx="6275832" cy="482206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Клиническая значимость и клинико-экономическое обоснование выполнения молекулярно-генетического исследования для оценки рисков развития нарушений системы гемостаза при разных патологических состояниях широко обсуждаются [6-8]. Анализ частоты предлагаемых к тестированию генетических вариантов в большой выборке «целевых пациентов» позволит обосновать необходимость и значимость такого исследования для клинической практики.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633F3A-66C2-D8AD-7ABC-6367B9E53340}"/>
              </a:ext>
            </a:extLst>
          </p:cNvPr>
          <p:cNvSpPr txBox="1"/>
          <p:nvPr/>
        </p:nvSpPr>
        <p:spPr>
          <a:xfrm>
            <a:off x="210312" y="5978643"/>
            <a:ext cx="11740896" cy="742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6) Сироткина ОВ, Улитина АС, Колегова МВ, </a:t>
            </a:r>
            <a:r>
              <a:rPr lang="ru-RU" sz="1000" i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Цикаленко</a:t>
            </a:r>
            <a:r>
              <a:rPr lang="ru-RU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ЕА, Байкалов ИО, Масленников АБ, Вавилова ТВ. Место молекулярно-генетического тестирования на наследственную тромбофилию в современных клинических рекомендациях и протоколах. В сборнике: Диагностические центры: от профилактики до высоких технологий. Материалы XXXI ежегодной конференции </a:t>
            </a:r>
            <a:r>
              <a:rPr lang="ru-RU" sz="1000" i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ДиаМА</a:t>
            </a:r>
            <a:r>
              <a:rPr lang="ru-RU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 международным участием. </a:t>
            </a:r>
            <a:r>
              <a:rPr lang="en-US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2023. </a:t>
            </a:r>
            <a:r>
              <a:rPr lang="ru-RU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172-173. </a:t>
            </a:r>
            <a:r>
              <a:rPr lang="ru-RU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7) Масленников АБ. Доступность клинической информации как фактор достоверности молекулярно-генетической диагностики. Медицинская генетика</a:t>
            </a:r>
            <a:r>
              <a:rPr lang="en-US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2003;2(10): 428</a:t>
            </a:r>
            <a:r>
              <a:rPr lang="ru-RU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8) Масленников АБ. Организационно-правовые аспекты </a:t>
            </a:r>
            <a:r>
              <a:rPr lang="ru-RU" sz="1000" i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генодиагностики</a:t>
            </a:r>
            <a:r>
              <a:rPr lang="ru-RU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наследственных заболеваний. Клиническая лабораторная диагностика</a:t>
            </a:r>
            <a:r>
              <a:rPr lang="en-US" sz="10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2003; 9:18. </a:t>
            </a:r>
            <a:endParaRPr lang="ru-RU" sz="1000" i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283224E-34A7-8D4A-D642-672F949CA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379" y="1399032"/>
            <a:ext cx="5117773" cy="326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964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979</Words>
  <Application>Microsoft Office PowerPoint</Application>
  <PresentationFormat>Широкоэкранный</PresentationFormat>
  <Paragraphs>119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Генетические варианты, ассоциированные с нарушениями системы свертывания крови, в когорте пациентов, обратившихся за медицинской помощью в многопрофильное лечебное учреждение</vt:lpstr>
      <vt:lpstr>Актуальность</vt:lpstr>
      <vt:lpstr>Целью данной работы явился анализ частоты генетических вариантов, ассоциированных с нарушениями системы свертывания крови в когорте пациентов, обратившихся за медицинской помощью в многопрофильное лечебное учреждение.</vt:lpstr>
      <vt:lpstr>Презентация PowerPoint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Olga Sirotkina</dc:creator>
  <cp:lastModifiedBy>Olga Sirotkina</cp:lastModifiedBy>
  <cp:revision>8</cp:revision>
  <dcterms:created xsi:type="dcterms:W3CDTF">2025-04-25T09:48:13Z</dcterms:created>
  <dcterms:modified xsi:type="dcterms:W3CDTF">2025-04-25T11:01:08Z</dcterms:modified>
</cp:coreProperties>
</file>