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5" r:id="rId3"/>
    <p:sldId id="266" r:id="rId4"/>
    <p:sldId id="289" r:id="rId5"/>
    <p:sldId id="286" r:id="rId6"/>
    <p:sldId id="312" r:id="rId7"/>
    <p:sldId id="311" r:id="rId8"/>
    <p:sldId id="296" r:id="rId9"/>
    <p:sldId id="297" r:id="rId10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45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838;&#20214;,&#35838;&#34920;\A%20&#30740;&#31350;&#29983;&#27605;&#19994;&#35774;&#35745;\&#23454;&#39564;&#32467;&#26524;\&#1046;&#1091;&#1088;&#1085;&#1072;&#1083;%20&#1048;&#1085;&#1095;&#1078;&#1086;&#1091;%202023-2025%20n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838;&#20214;,&#35838;&#34920;\A%20&#30740;&#31350;&#29983;&#27605;&#19994;&#35774;&#35745;\&#23454;&#39564;&#32467;&#26524;\&#1046;&#1091;&#1088;&#1085;&#1072;&#1083;%20&#1048;&#1085;&#1095;&#1078;&#1086;&#1091;%202023-2025%20n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838;&#20214;,&#35838;&#34920;\A%20&#30740;&#31350;&#29983;&#27605;&#19994;&#35774;&#35745;\&#23454;&#39564;&#32467;&#26524;\&#1046;&#1091;&#1088;&#1085;&#1072;&#1083;%20&#1048;&#1085;&#1095;&#1078;&#1086;&#1091;%202023-2025%20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838;&#20214;,&#35838;&#34920;\A%20&#30740;&#31350;&#29983;&#27605;&#19994;&#35774;&#35745;\&#23454;&#39564;&#32467;&#26524;\&#1046;&#1091;&#1088;&#1085;&#1072;&#1083;%20&#1048;&#1085;&#1095;&#1078;&#1086;&#1091;%202023-2025%20ne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838;&#20214;,&#35838;&#34920;\A%20&#30740;&#31350;&#29983;&#27605;&#19994;&#35774;&#35745;\&#23454;&#39564;&#32467;&#26524;\&#1046;&#1091;&#1088;&#1085;&#1072;&#1083;%20&#1048;&#1085;&#1095;&#1078;&#1086;&#1091;%202023-2025%20new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838;&#20214;,&#35838;&#34920;\A%20&#30740;&#31350;&#29983;&#27605;&#19994;&#35774;&#35745;\&#23454;&#39564;&#32467;&#26524;\&#1046;&#1091;&#1088;&#1085;&#1072;&#1083;%20&#1048;&#1085;&#1095;&#1078;&#1086;&#1091;%202023-2025%20new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Results of </a:t>
            </a:r>
            <a:r>
              <a:rPr lang="en-US" altLang="zh-CN" dirty="0" err="1"/>
              <a:t>pColD</a:t>
            </a:r>
            <a:r>
              <a:rPr lang="en-US" altLang="zh-CN" dirty="0"/>
              <a:t>-lux (</a:t>
            </a:r>
            <a:r>
              <a:rPr lang="en-US" altLang="zh-CN" dirty="0" err="1"/>
              <a:t>cda</a:t>
            </a:r>
            <a:r>
              <a:rPr lang="en-US" altLang="zh-CN" dirty="0"/>
              <a:t>) with lux-biosensor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tx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errBars>
            <c:errBarType val="both"/>
            <c:errValType val="cust"/>
            <c:noEndCap val="0"/>
            <c:plus>
              <c:numRef>
                <c:f>Тезисы!$B$43:$G$43</c:f>
                <c:numCache>
                  <c:formatCode>General</c:formatCode>
                  <c:ptCount val="6"/>
                  <c:pt idx="0">
                    <c:v>689.53935310130066</c:v>
                  </c:pt>
                  <c:pt idx="1">
                    <c:v>19679.207198837121</c:v>
                  </c:pt>
                  <c:pt idx="2">
                    <c:v>27935.047032755636</c:v>
                  </c:pt>
                  <c:pt idx="3">
                    <c:v>27978.775671494848</c:v>
                  </c:pt>
                  <c:pt idx="4">
                    <c:v>30424.435211073531</c:v>
                  </c:pt>
                  <c:pt idx="5">
                    <c:v>26670.787178036211</c:v>
                  </c:pt>
                </c:numCache>
              </c:numRef>
            </c:plus>
            <c:minus>
              <c:numRef>
                <c:f>Тезисы!$B$43:$G$43</c:f>
                <c:numCache>
                  <c:formatCode>General</c:formatCode>
                  <c:ptCount val="6"/>
                  <c:pt idx="0">
                    <c:v>689.53935310130066</c:v>
                  </c:pt>
                  <c:pt idx="1">
                    <c:v>19679.207198837121</c:v>
                  </c:pt>
                  <c:pt idx="2">
                    <c:v>27935.047032755636</c:v>
                  </c:pt>
                  <c:pt idx="3">
                    <c:v>27978.775671494848</c:v>
                  </c:pt>
                  <c:pt idx="4">
                    <c:v>30424.435211073531</c:v>
                  </c:pt>
                  <c:pt idx="5">
                    <c:v>26670.787178036211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Тезисы!$B$30:$G$30</c:f>
              <c:numCache>
                <c:formatCode>0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Тезисы!$B$40:$G$40</c:f>
              <c:numCache>
                <c:formatCode>0</c:formatCode>
                <c:ptCount val="6"/>
                <c:pt idx="0">
                  <c:v>1954.1944444444443</c:v>
                </c:pt>
                <c:pt idx="1">
                  <c:v>26252.270833333332</c:v>
                </c:pt>
                <c:pt idx="2">
                  <c:v>42516.961309523809</c:v>
                </c:pt>
                <c:pt idx="3">
                  <c:v>53707.380952380947</c:v>
                </c:pt>
                <c:pt idx="4">
                  <c:v>69483.1875</c:v>
                </c:pt>
                <c:pt idx="5">
                  <c:v>78763.58705357142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D3-464A-84D8-E13702A957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6431903"/>
        <c:axId val="2126435263"/>
      </c:barChart>
      <c:catAx>
        <c:axId val="21264319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Время облучения УФ/Мин</a:t>
                </a:r>
                <a:endParaRPr lang="zh-CN" alt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26435263"/>
        <c:crosses val="autoZero"/>
        <c:auto val="1"/>
        <c:lblAlgn val="ctr"/>
        <c:lblOffset val="100"/>
        <c:noMultiLvlLbl val="0"/>
      </c:catAx>
      <c:valAx>
        <c:axId val="2126435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Люминесценция, </a:t>
                </a:r>
                <a:r>
                  <a:rPr lang="en-US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RLU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26431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Results of </a:t>
            </a:r>
            <a:r>
              <a:rPr lang="en-US" altLang="zh-CN" dirty="0" err="1"/>
              <a:t>pRecA</a:t>
            </a:r>
            <a:r>
              <a:rPr lang="en-US" altLang="zh-CN" dirty="0"/>
              <a:t>-lux vs </a:t>
            </a:r>
            <a:r>
              <a:rPr lang="en-US" altLang="zh-CN" dirty="0" err="1"/>
              <a:t>pColD</a:t>
            </a:r>
            <a:r>
              <a:rPr lang="en-US" altLang="zh-CN" dirty="0"/>
              <a:t>-lux (</a:t>
            </a:r>
            <a:r>
              <a:rPr lang="en-US" altLang="zh-CN" dirty="0" err="1"/>
              <a:t>cda</a:t>
            </a:r>
            <a:r>
              <a:rPr lang="en-US" altLang="zh-CN" dirty="0"/>
              <a:t>) with lux-biosensor</a:t>
            </a:r>
            <a:endParaRPr lang="zh-CN" altLang="en-US" dirty="0"/>
          </a:p>
        </c:rich>
      </c:tx>
      <c:layout>
        <c:manualLayout>
          <c:xMode val="edge"/>
          <c:yMode val="edge"/>
          <c:x val="0.13963788457023824"/>
          <c:y val="1.69499300687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 alt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91426071741034"/>
          <c:y val="0.17685185185185184"/>
          <c:w val="0.86486351706036746"/>
          <c:h val="0.60984543598716823"/>
        </c:manualLayout>
      </c:layout>
      <c:lineChart>
        <c:grouping val="standard"/>
        <c:varyColors val="0"/>
        <c:ser>
          <c:idx val="0"/>
          <c:order val="0"/>
          <c:tx>
            <c:strRef>
              <c:f>Тезисы!$A$40</c:f>
              <c:strCache>
                <c:ptCount val="1"/>
                <c:pt idx="0">
                  <c:v>Среднее значение pCol-lux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Тезисы!$J$4:$O$4</c:f>
              <c:numCache>
                <c:formatCode>0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Тезисы!$B$40:$G$40</c:f>
              <c:numCache>
                <c:formatCode>0</c:formatCode>
                <c:ptCount val="6"/>
                <c:pt idx="0">
                  <c:v>1954.1944444444443</c:v>
                </c:pt>
                <c:pt idx="1">
                  <c:v>26252.270833333332</c:v>
                </c:pt>
                <c:pt idx="2">
                  <c:v>42516.961309523809</c:v>
                </c:pt>
                <c:pt idx="3">
                  <c:v>53707.380952380947</c:v>
                </c:pt>
                <c:pt idx="4">
                  <c:v>69483.1875</c:v>
                </c:pt>
                <c:pt idx="5">
                  <c:v>78763.58705357142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62-4868-A21F-2C1CFB4D2448}"/>
            </c:ext>
          </c:extLst>
        </c:ser>
        <c:ser>
          <c:idx val="1"/>
          <c:order val="1"/>
          <c:tx>
            <c:strRef>
              <c:f>Тезисы!$I$12</c:f>
              <c:strCache>
                <c:ptCount val="1"/>
                <c:pt idx="0">
                  <c:v>Среднее значение pRec-lux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62-4868-A21F-2C1CFB4D2448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62-4868-A21F-2C1CFB4D24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Тезисы!$J$4:$O$4</c:f>
              <c:numCache>
                <c:formatCode>0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Тезисы!$J$12:$O$12</c:f>
              <c:numCache>
                <c:formatCode>0</c:formatCode>
                <c:ptCount val="6"/>
                <c:pt idx="0">
                  <c:v>18457.737244897959</c:v>
                </c:pt>
                <c:pt idx="1">
                  <c:v>40278.94744897959</c:v>
                </c:pt>
                <c:pt idx="2">
                  <c:v>47920.554591836735</c:v>
                </c:pt>
                <c:pt idx="3">
                  <c:v>52692.014285714286</c:v>
                </c:pt>
                <c:pt idx="4">
                  <c:v>56847.319897959183</c:v>
                </c:pt>
                <c:pt idx="5">
                  <c:v>57225.104591836738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62-4868-A21F-2C1CFB4D2448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7078511"/>
        <c:axId val="187078991"/>
      </c:lineChart>
      <c:catAx>
        <c:axId val="1870785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/>
                  <a:t>Время облучения УФ/Мин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37048460623237039"/>
              <c:y val="0.86181906828209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078991"/>
        <c:crosses val="autoZero"/>
        <c:auto val="1"/>
        <c:lblAlgn val="ctr"/>
        <c:lblOffset val="100"/>
        <c:noMultiLvlLbl val="0"/>
      </c:catAx>
      <c:valAx>
        <c:axId val="18707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/>
                  <a:t>Люминесценция, </a:t>
                </a:r>
                <a:r>
                  <a:rPr lang="en-US" altLang="zh-CN"/>
                  <a:t>RLU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07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Results of </a:t>
            </a:r>
            <a:r>
              <a:rPr lang="en-US" altLang="zh-CN" sz="140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pRecA</a:t>
            </a:r>
            <a:r>
              <a:rPr lang="en-US" altLang="zh-CN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-lux with lux-biosensor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errBars>
            <c:errBarType val="both"/>
            <c:errValType val="cust"/>
            <c:noEndCap val="0"/>
            <c:plus>
              <c:numRef>
                <c:f>Тезисы!$J$15:$O$15</c:f>
                <c:numCache>
                  <c:formatCode>General</c:formatCode>
                  <c:ptCount val="6"/>
                  <c:pt idx="0">
                    <c:v>4305.8860035582884</c:v>
                  </c:pt>
                  <c:pt idx="1">
                    <c:v>5457.5899706972759</c:v>
                  </c:pt>
                  <c:pt idx="2">
                    <c:v>10358.8028250323</c:v>
                  </c:pt>
                  <c:pt idx="3">
                    <c:v>14083.57032999144</c:v>
                  </c:pt>
                  <c:pt idx="4">
                    <c:v>15671.50127192841</c:v>
                  </c:pt>
                  <c:pt idx="5">
                    <c:v>15441.907134891264</c:v>
                  </c:pt>
                </c:numCache>
              </c:numRef>
            </c:plus>
            <c:minus>
              <c:numRef>
                <c:f>Тезисы!$J$15:$O$15</c:f>
                <c:numCache>
                  <c:formatCode>General</c:formatCode>
                  <c:ptCount val="6"/>
                  <c:pt idx="0">
                    <c:v>4305.8860035582884</c:v>
                  </c:pt>
                  <c:pt idx="1">
                    <c:v>5457.5899706972759</c:v>
                  </c:pt>
                  <c:pt idx="2">
                    <c:v>10358.8028250323</c:v>
                  </c:pt>
                  <c:pt idx="3">
                    <c:v>14083.57032999144</c:v>
                  </c:pt>
                  <c:pt idx="4">
                    <c:v>15671.50127192841</c:v>
                  </c:pt>
                  <c:pt idx="5">
                    <c:v>15441.907134891264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Тезисы!$J$4:$O$4</c:f>
              <c:numCache>
                <c:formatCode>0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Тезисы!$J$12:$O$12</c:f>
              <c:numCache>
                <c:formatCode>0</c:formatCode>
                <c:ptCount val="6"/>
                <c:pt idx="0">
                  <c:v>18457.737244897959</c:v>
                </c:pt>
                <c:pt idx="1">
                  <c:v>40278.94744897959</c:v>
                </c:pt>
                <c:pt idx="2">
                  <c:v>47920.554591836735</c:v>
                </c:pt>
                <c:pt idx="3">
                  <c:v>52692.014285714286</c:v>
                </c:pt>
                <c:pt idx="4">
                  <c:v>56847.319897959183</c:v>
                </c:pt>
                <c:pt idx="5">
                  <c:v>57225.104591836738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C-4F60-826D-5F7700265F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30230079"/>
        <c:axId val="2130231039"/>
      </c:barChart>
      <c:catAx>
        <c:axId val="21302300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Время облучения УФ/Мин</a:t>
                </a:r>
                <a:endParaRPr lang="zh-CN" alt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231039"/>
        <c:crosses val="autoZero"/>
        <c:auto val="1"/>
        <c:lblAlgn val="ctr"/>
        <c:lblOffset val="100"/>
        <c:noMultiLvlLbl val="0"/>
      </c:catAx>
      <c:valAx>
        <c:axId val="213023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Люминесценция, </a:t>
                </a:r>
                <a:r>
                  <a:rPr lang="en-US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RLU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23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Results of pSoxS-lux vs pKatG-lux with lux-biosensor</a:t>
            </a:r>
            <a:endParaRPr lang="zh-CN" altLang="en-US"/>
          </a:p>
        </c:rich>
      </c:tx>
      <c:layout>
        <c:manualLayout>
          <c:xMode val="edge"/>
          <c:yMode val="edge"/>
          <c:x val="0.18783065652949105"/>
          <c:y val="6.1302681992337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 alt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91426071741034"/>
          <c:y val="0.17685185185185184"/>
          <c:w val="0.86486351706036746"/>
          <c:h val="0.60984543598716823"/>
        </c:manualLayout>
      </c:layout>
      <c:lineChart>
        <c:grouping val="standard"/>
        <c:varyColors val="0"/>
        <c:ser>
          <c:idx val="0"/>
          <c:order val="0"/>
          <c:tx>
            <c:strRef>
              <c:f>Тезисы!$A$5</c:f>
              <c:strCache>
                <c:ptCount val="1"/>
                <c:pt idx="0">
                  <c:v>pSox-lux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Тезисы!$B$3:$G$3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Тезисы!$B$5:$G$5</c:f>
              <c:numCache>
                <c:formatCode>0</c:formatCode>
                <c:ptCount val="6"/>
                <c:pt idx="0">
                  <c:v>2063.7249999999999</c:v>
                </c:pt>
                <c:pt idx="1">
                  <c:v>8348.4624999999996</c:v>
                </c:pt>
                <c:pt idx="2">
                  <c:v>17965.12142857143</c:v>
                </c:pt>
                <c:pt idx="3">
                  <c:v>20681.571428571428</c:v>
                </c:pt>
                <c:pt idx="4">
                  <c:v>21511.525000000001</c:v>
                </c:pt>
                <c:pt idx="5">
                  <c:v>24605.075000000001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1F-494F-9E51-D8BEF169908C}"/>
            </c:ext>
          </c:extLst>
        </c:ser>
        <c:ser>
          <c:idx val="1"/>
          <c:order val="1"/>
          <c:tx>
            <c:strRef>
              <c:f>Тезисы!$A$7</c:f>
              <c:strCache>
                <c:ptCount val="1"/>
                <c:pt idx="0">
                  <c:v>pKat-lux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Тезисы!$B$3:$G$3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Тезисы!$B$7:$G$7</c:f>
              <c:numCache>
                <c:formatCode>0</c:formatCode>
                <c:ptCount val="6"/>
                <c:pt idx="0">
                  <c:v>3237.45</c:v>
                </c:pt>
                <c:pt idx="1">
                  <c:v>6416.5249999999996</c:v>
                </c:pt>
                <c:pt idx="2">
                  <c:v>10417.575000000001</c:v>
                </c:pt>
                <c:pt idx="3">
                  <c:v>15666.375</c:v>
                </c:pt>
                <c:pt idx="4">
                  <c:v>18791.25</c:v>
                </c:pt>
                <c:pt idx="5">
                  <c:v>21220.96875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1F-494F-9E51-D8BEF169908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7078511"/>
        <c:axId val="187078991"/>
      </c:lineChart>
      <c:catAx>
        <c:axId val="1870785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/>
                  <a:t>Время облучения УФ/Мин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37048460623237039"/>
              <c:y val="0.86181906828209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078991"/>
        <c:crosses val="autoZero"/>
        <c:auto val="1"/>
        <c:lblAlgn val="ctr"/>
        <c:lblOffset val="100"/>
        <c:noMultiLvlLbl val="0"/>
      </c:catAx>
      <c:valAx>
        <c:axId val="18707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/>
                  <a:t>Люминесценция, </a:t>
                </a:r>
                <a:r>
                  <a:rPr lang="en-US" altLang="zh-CN"/>
                  <a:t>RLU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07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Results of pSoxS-lux with lux-biosensor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errBars>
            <c:errBarType val="both"/>
            <c:errValType val="cust"/>
            <c:noEndCap val="0"/>
            <c:plus>
              <c:numRef>
                <c:f>Тезисы!$R$17:$W$17</c:f>
                <c:numCache>
                  <c:formatCode>General</c:formatCode>
                  <c:ptCount val="6"/>
                  <c:pt idx="0">
                    <c:v>1754.6645298135456</c:v>
                  </c:pt>
                  <c:pt idx="1">
                    <c:v>2462.8189418861293</c:v>
                  </c:pt>
                  <c:pt idx="2">
                    <c:v>4872.4443838712414</c:v>
                  </c:pt>
                  <c:pt idx="3">
                    <c:v>5068.8615957222228</c:v>
                  </c:pt>
                  <c:pt idx="4">
                    <c:v>7310.4204797993125</c:v>
                  </c:pt>
                  <c:pt idx="5">
                    <c:v>8179.6709065913374</c:v>
                  </c:pt>
                </c:numCache>
              </c:numRef>
            </c:plus>
            <c:minus>
              <c:numRef>
                <c:f>Тезисы!$R$17:$W$17</c:f>
                <c:numCache>
                  <c:formatCode>General</c:formatCode>
                  <c:ptCount val="6"/>
                  <c:pt idx="0">
                    <c:v>1754.6645298135456</c:v>
                  </c:pt>
                  <c:pt idx="1">
                    <c:v>2462.8189418861293</c:v>
                  </c:pt>
                  <c:pt idx="2">
                    <c:v>4872.4443838712414</c:v>
                  </c:pt>
                  <c:pt idx="3">
                    <c:v>5068.8615957222228</c:v>
                  </c:pt>
                  <c:pt idx="4">
                    <c:v>7310.4204797993125</c:v>
                  </c:pt>
                  <c:pt idx="5">
                    <c:v>8179.6709065913374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Тезисы!$R$4:$W$4</c:f>
              <c:numCache>
                <c:formatCode>0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Тезисы!$R$14:$W$14</c:f>
              <c:numCache>
                <c:formatCode>0</c:formatCode>
                <c:ptCount val="6"/>
                <c:pt idx="0">
                  <c:v>2063.7249999999999</c:v>
                </c:pt>
                <c:pt idx="1">
                  <c:v>8348.4624999999996</c:v>
                </c:pt>
                <c:pt idx="2">
                  <c:v>17965.12142857143</c:v>
                </c:pt>
                <c:pt idx="3">
                  <c:v>20681.571428571428</c:v>
                </c:pt>
                <c:pt idx="4">
                  <c:v>21511.525000000001</c:v>
                </c:pt>
                <c:pt idx="5">
                  <c:v>24605.075000000001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F4-486B-B0BA-971A2DBD41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30230079"/>
        <c:axId val="2130231039"/>
      </c:barChart>
      <c:catAx>
        <c:axId val="21302300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Время облучения УФ/Мин</a:t>
                </a:r>
                <a:endParaRPr lang="zh-CN" alt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231039"/>
        <c:crosses val="autoZero"/>
        <c:auto val="1"/>
        <c:lblAlgn val="ctr"/>
        <c:lblOffset val="100"/>
        <c:noMultiLvlLbl val="0"/>
      </c:catAx>
      <c:valAx>
        <c:axId val="213023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Люминесценция, </a:t>
                </a:r>
                <a:r>
                  <a:rPr lang="en-US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RLU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23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Results of pKatG-lux with lux-biosensor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errBars>
            <c:errBarType val="both"/>
            <c:errValType val="cust"/>
            <c:noEndCap val="0"/>
            <c:plus>
              <c:numRef>
                <c:f>Тезисы!$R$17:$W$17</c:f>
                <c:numCache>
                  <c:formatCode>General</c:formatCode>
                  <c:ptCount val="6"/>
                  <c:pt idx="0">
                    <c:v>1754.6645298135456</c:v>
                  </c:pt>
                  <c:pt idx="1">
                    <c:v>2462.8189418861293</c:v>
                  </c:pt>
                  <c:pt idx="2">
                    <c:v>4872.4443838712414</c:v>
                  </c:pt>
                  <c:pt idx="3">
                    <c:v>5068.8615957222228</c:v>
                  </c:pt>
                  <c:pt idx="4">
                    <c:v>7310.4204797993125</c:v>
                  </c:pt>
                  <c:pt idx="5">
                    <c:v>8179.6709065913374</c:v>
                  </c:pt>
                </c:numCache>
              </c:numRef>
            </c:plus>
            <c:minus>
              <c:numRef>
                <c:f>Тезисы!$R$17:$W$17</c:f>
                <c:numCache>
                  <c:formatCode>General</c:formatCode>
                  <c:ptCount val="6"/>
                  <c:pt idx="0">
                    <c:v>1754.6645298135456</c:v>
                  </c:pt>
                  <c:pt idx="1">
                    <c:v>2462.8189418861293</c:v>
                  </c:pt>
                  <c:pt idx="2">
                    <c:v>4872.4443838712414</c:v>
                  </c:pt>
                  <c:pt idx="3">
                    <c:v>5068.8615957222228</c:v>
                  </c:pt>
                  <c:pt idx="4">
                    <c:v>7310.4204797993125</c:v>
                  </c:pt>
                  <c:pt idx="5">
                    <c:v>8179.6709065913374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Тезисы!$R$39:$W$39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</c:numCache>
            </c:numRef>
          </c:cat>
          <c:val>
            <c:numRef>
              <c:f>Тезисы!$R$46:$W$46</c:f>
              <c:numCache>
                <c:formatCode>0</c:formatCode>
                <c:ptCount val="6"/>
                <c:pt idx="0">
                  <c:v>3237.45</c:v>
                </c:pt>
                <c:pt idx="1">
                  <c:v>6416.5249999999996</c:v>
                </c:pt>
                <c:pt idx="2">
                  <c:v>10417.575000000001</c:v>
                </c:pt>
                <c:pt idx="3">
                  <c:v>15666.375</c:v>
                </c:pt>
                <c:pt idx="4">
                  <c:v>18791.25</c:v>
                </c:pt>
                <c:pt idx="5">
                  <c:v>21220.96875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DA-42A6-943A-292D806975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30230079"/>
        <c:axId val="2130231039"/>
      </c:barChart>
      <c:catAx>
        <c:axId val="21302300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Время облучения УФ/Мин</a:t>
                </a:r>
                <a:endParaRPr lang="zh-CN" alt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231039"/>
        <c:crosses val="autoZero"/>
        <c:auto val="1"/>
        <c:lblAlgn val="ctr"/>
        <c:lblOffset val="100"/>
        <c:noMultiLvlLbl val="0"/>
      </c:catAx>
      <c:valAx>
        <c:axId val="213023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Люминесценция, </a:t>
                </a:r>
                <a:r>
                  <a:rPr lang="en-US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RLU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23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CAF5A-7055-4D39-888A-6691CE08D518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4F0F4-E044-4287-97C0-217EE258F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4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C6007-C37A-29FA-8C74-55432DBA6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>
            <a:extLst>
              <a:ext uri="{FF2B5EF4-FFF2-40B4-BE49-F238E27FC236}">
                <a16:creationId xmlns:a16="http://schemas.microsoft.com/office/drawing/2014/main" id="{86BDADEC-5E94-543F-AC52-4BD9C3E708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5602" name="文本占位符 2">
            <a:extLst>
              <a:ext uri="{FF2B5EF4-FFF2-40B4-BE49-F238E27FC236}">
                <a16:creationId xmlns:a16="http://schemas.microsoft.com/office/drawing/2014/main" id="{93E75366-DC6F-07F5-5B3E-069DA7A4D56C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86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B177E-A61F-66E9-B880-6FE5ECBB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>
            <a:extLst>
              <a:ext uri="{FF2B5EF4-FFF2-40B4-BE49-F238E27FC236}">
                <a16:creationId xmlns:a16="http://schemas.microsoft.com/office/drawing/2014/main" id="{57620DFC-C893-6529-08BE-B43D83AF0D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5602" name="文本占位符 2">
            <a:extLst>
              <a:ext uri="{FF2B5EF4-FFF2-40B4-BE49-F238E27FC236}">
                <a16:creationId xmlns:a16="http://schemas.microsoft.com/office/drawing/2014/main" id="{ECF0D3C0-3277-A89E-8ABA-483A056B0D03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197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2E16-A4EE-300C-C083-BE5A8288B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>
            <a:extLst>
              <a:ext uri="{FF2B5EF4-FFF2-40B4-BE49-F238E27FC236}">
                <a16:creationId xmlns:a16="http://schemas.microsoft.com/office/drawing/2014/main" id="{01A611AA-92A9-FE38-B332-F292B9AA8A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3794" name="文本占位符 2">
            <a:extLst>
              <a:ext uri="{FF2B5EF4-FFF2-40B4-BE49-F238E27FC236}">
                <a16:creationId xmlns:a16="http://schemas.microsoft.com/office/drawing/2014/main" id="{C6A2807D-0237-7DD9-C6C9-E2C73053A4CB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43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EBC06-A9DD-478A-CED1-751165E3A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>
            <a:extLst>
              <a:ext uri="{FF2B5EF4-FFF2-40B4-BE49-F238E27FC236}">
                <a16:creationId xmlns:a16="http://schemas.microsoft.com/office/drawing/2014/main" id="{55D9F4D4-0CFD-179A-39DB-9CC692670E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3794" name="文本占位符 2">
            <a:extLst>
              <a:ext uri="{FF2B5EF4-FFF2-40B4-BE49-F238E27FC236}">
                <a16:creationId xmlns:a16="http://schemas.microsoft.com/office/drawing/2014/main" id="{67DD1092-D093-1D3D-E358-237D3F0E010F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993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AF03-4FF9-1F07-53C3-B1DC16CB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>
            <a:extLst>
              <a:ext uri="{FF2B5EF4-FFF2-40B4-BE49-F238E27FC236}">
                <a16:creationId xmlns:a16="http://schemas.microsoft.com/office/drawing/2014/main" id="{09D91B4C-9496-B50F-E6AB-2A8F4A2DA5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3794" name="文本占位符 2">
            <a:extLst>
              <a:ext uri="{FF2B5EF4-FFF2-40B4-BE49-F238E27FC236}">
                <a16:creationId xmlns:a16="http://schemas.microsoft.com/office/drawing/2014/main" id="{1B4EAB56-F289-3E6B-8072-C4AE8780C4C5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4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6A657-8976-6EF0-B7E1-06D2EFC74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>
            <a:extLst>
              <a:ext uri="{FF2B5EF4-FFF2-40B4-BE49-F238E27FC236}">
                <a16:creationId xmlns:a16="http://schemas.microsoft.com/office/drawing/2014/main" id="{EFB55057-004A-43C9-DBC6-CDBF2B7580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3794" name="文本占位符 2">
            <a:extLst>
              <a:ext uri="{FF2B5EF4-FFF2-40B4-BE49-F238E27FC236}">
                <a16:creationId xmlns:a16="http://schemas.microsoft.com/office/drawing/2014/main" id="{06516082-01E4-DF29-B8C2-E58C78580F32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43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ctrTitle"/>
          </p:nvPr>
        </p:nvSpPr>
        <p:spPr>
          <a:xfrm>
            <a:off x="741169" y="2298992"/>
            <a:ext cx="10706486" cy="1587087"/>
          </a:xfrm>
        </p:spPr>
        <p:txBody>
          <a:bodyPr>
            <a:normAutofit fontScale="90000"/>
          </a:bodyPr>
          <a:lstStyle/>
          <a:p>
            <a:r>
              <a:rPr lang="ru-RU" sz="3599" b="1" dirty="0">
                <a:ea typeface="微软雅黑" panose="020B0503020204020204" charset="-122"/>
                <a:sym typeface="+mn-ea"/>
              </a:rPr>
              <a:t>Исследование механизмов </a:t>
            </a:r>
            <a:r>
              <a:rPr lang="ru-RU" sz="3599" b="1" dirty="0" err="1">
                <a:ea typeface="微软雅黑" panose="020B0503020204020204" charset="-122"/>
                <a:sym typeface="+mn-ea"/>
              </a:rPr>
              <a:t>генотоксической</a:t>
            </a:r>
            <a:r>
              <a:rPr lang="ru-RU" sz="3599" b="1" dirty="0">
                <a:ea typeface="微软雅黑" panose="020B0503020204020204" charset="-122"/>
                <a:sym typeface="+mn-ea"/>
              </a:rPr>
              <a:t> активности 8-метоксипсоралена под воздействием </a:t>
            </a:r>
            <a:r>
              <a:rPr lang="ru-RU" sz="3599" b="1" dirty="0" err="1">
                <a:ea typeface="微软雅黑" panose="020B0503020204020204" charset="-122"/>
                <a:sym typeface="+mn-ea"/>
              </a:rPr>
              <a:t>ультафиолетового</a:t>
            </a:r>
            <a:r>
              <a:rPr lang="ru-RU" sz="3599" b="1" dirty="0">
                <a:ea typeface="微软雅黑" panose="020B0503020204020204" charset="-122"/>
                <a:sym typeface="+mn-ea"/>
              </a:rPr>
              <a:t> излучения</a:t>
            </a:r>
            <a:endParaRPr lang="zh-CN" altLang="en-US" sz="3599" b="1" dirty="0"/>
          </a:p>
        </p:txBody>
      </p:sp>
      <p:sp>
        <p:nvSpPr>
          <p:cNvPr id="14339" name="副标题 2"/>
          <p:cNvSpPr>
            <a:spLocks noGrp="1"/>
          </p:cNvSpPr>
          <p:nvPr>
            <p:ph type="subTitle" idx="1"/>
          </p:nvPr>
        </p:nvSpPr>
        <p:spPr>
          <a:xfrm>
            <a:off x="1523603" y="4258801"/>
            <a:ext cx="9141619" cy="2598305"/>
          </a:xfrm>
        </p:spPr>
        <p:txBody>
          <a:bodyPr/>
          <a:lstStyle/>
          <a:p>
            <a:r>
              <a:rPr lang="en-US" altLang="en-US" sz="1999" dirty="0">
                <a:ea typeface="微软雅黑" panose="020B0503020204020204" charset="-122"/>
              </a:rPr>
              <a:t>Hu Yingzhou/</a:t>
            </a:r>
            <a:r>
              <a:rPr lang="zh-CN" altLang="en-US" sz="1999" dirty="0"/>
              <a:t>胡瀛洲</a:t>
            </a:r>
          </a:p>
          <a:p>
            <a:r>
              <a:rPr lang="ru-RU" altLang="zh-CN" sz="1999" dirty="0"/>
              <a:t>Научный руководитель: </a:t>
            </a:r>
          </a:p>
          <a:p>
            <a:r>
              <a:rPr lang="ru-RU" altLang="zh-CN" sz="1999" dirty="0" err="1"/>
              <a:t>д.б.н</a:t>
            </a:r>
            <a:r>
              <a:rPr lang="ru-RU" altLang="zh-CN" sz="1999" dirty="0"/>
              <a:t>, профессор, </a:t>
            </a:r>
            <a:r>
              <a:rPr lang="ru-RU" altLang="zh-CN" sz="1999" dirty="0" err="1"/>
              <a:t>Абилев</a:t>
            </a:r>
            <a:r>
              <a:rPr lang="ru-RU" altLang="zh-CN" sz="1999" dirty="0"/>
              <a:t> Серикбай Каримович</a:t>
            </a:r>
          </a:p>
          <a:p>
            <a:r>
              <a:rPr lang="ru-RU" altLang="zh-CN" sz="1999" dirty="0" err="1"/>
              <a:t>к.б.н</a:t>
            </a:r>
            <a:r>
              <a:rPr lang="ru-RU" altLang="zh-CN" sz="1999" dirty="0"/>
              <a:t>, Игонина Елена Викторовна</a:t>
            </a:r>
          </a:p>
          <a:p>
            <a:r>
              <a:rPr lang="ru-RU" altLang="zh-CN" sz="1999" dirty="0"/>
              <a:t>Лаборатория экологической генетики, Группа мутагенеза и репарации, Института Общей Генетики им. Н.И. Вавилова РАН</a:t>
            </a:r>
            <a:endParaRPr lang="en-US" altLang="zh-CN" sz="1999" dirty="0"/>
          </a:p>
          <a:p>
            <a:r>
              <a:rPr lang="ru-RU" altLang="zh-CN" sz="1400" dirty="0"/>
              <a:t>Москва 2025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4C7FFEE-EA39-8AE3-4848-1A5BD165663A}"/>
              </a:ext>
            </a:extLst>
          </p:cNvPr>
          <p:cNvSpPr txBox="1"/>
          <p:nvPr/>
        </p:nvSpPr>
        <p:spPr>
          <a:xfrm>
            <a:off x="1192949" y="180699"/>
            <a:ext cx="9756246" cy="209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99" dirty="0"/>
              <a:t>Московск</a:t>
            </a:r>
            <a:r>
              <a:rPr lang="ru-RU" altLang="zh-CN" sz="2799" dirty="0" err="1"/>
              <a:t>ий</a:t>
            </a:r>
            <a:r>
              <a:rPr lang="zh-CN" altLang="en-US" sz="2799" dirty="0"/>
              <a:t> государственн</a:t>
            </a:r>
            <a:r>
              <a:rPr lang="ru-RU" altLang="zh-CN" sz="2799" dirty="0" err="1"/>
              <a:t>ый</a:t>
            </a:r>
            <a:r>
              <a:rPr lang="zh-CN" altLang="en-US" sz="2799" dirty="0"/>
              <a:t> университет имени М. В. Ломоносова</a:t>
            </a:r>
            <a:endParaRPr lang="en-US" altLang="zh-CN" sz="2799" dirty="0"/>
          </a:p>
          <a:p>
            <a:pPr algn="ctr"/>
            <a:r>
              <a:rPr lang="ru-RU" altLang="zh-CN" sz="2799" dirty="0"/>
              <a:t>Биологический Факультет</a:t>
            </a:r>
            <a:endParaRPr lang="en-US" altLang="zh-CN" sz="2799" dirty="0"/>
          </a:p>
          <a:p>
            <a:pPr algn="ctr"/>
            <a:r>
              <a:rPr lang="ru-RU" altLang="zh-CN" sz="2799" dirty="0"/>
              <a:t>Кафедра Генетики</a:t>
            </a:r>
            <a:endParaRPr lang="zh-CN" altLang="en-US" sz="2799" dirty="0"/>
          </a:p>
          <a:p>
            <a:endParaRPr lang="zh-CN" altLang="en-US" sz="1799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A828F5-8CEA-F4F0-050E-DC115BB07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" y="894"/>
            <a:ext cx="1296683" cy="129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FE20C8-A764-0A10-D6FA-AF4795B2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40" y="894"/>
            <a:ext cx="1296683" cy="12966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3"/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/>
          <a:lstStyle/>
          <a:p>
            <a:pPr algn="ctr"/>
            <a:r>
              <a:rPr lang="ru-RU" altLang="zh-CN" sz="3999" dirty="0"/>
              <a:t>Цель работы</a:t>
            </a:r>
            <a:r>
              <a:rPr lang="en-US" altLang="zh-CN" sz="3999" dirty="0"/>
              <a:t> </a:t>
            </a:r>
            <a:r>
              <a:rPr lang="ru-RU" altLang="zh-CN" sz="3999" dirty="0"/>
              <a:t>и </a:t>
            </a:r>
            <a:r>
              <a:rPr lang="ru-RU" altLang="zh-CN" sz="4000" dirty="0"/>
              <a:t>задачи</a:t>
            </a:r>
            <a:endParaRPr lang="ru-RU" altLang="zh-CN" sz="3999" dirty="0"/>
          </a:p>
        </p:txBody>
      </p:sp>
      <p:sp>
        <p:nvSpPr>
          <p:cNvPr id="16386" name="内容占位符 2"/>
          <p:cNvSpPr>
            <a:spLocks noGrp="1"/>
          </p:cNvSpPr>
          <p:nvPr/>
        </p:nvSpPr>
        <p:spPr bwMode="auto">
          <a:xfrm>
            <a:off x="837981" y="1330872"/>
            <a:ext cx="10512862" cy="10538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altLang="zh-CN" sz="2400" dirty="0">
                <a:latin typeface="Calibri" panose="020F0502020204030204" pitchFamily="34" charset="0"/>
              </a:rPr>
              <a:t>Исследовать молекулярно-генетические механизмы токсического действия 8-МОП методами </a:t>
            </a:r>
            <a:r>
              <a:rPr lang="en-US" altLang="ru-RU" sz="2400" dirty="0">
                <a:latin typeface="Calibri" panose="020F0502020204030204" pitchFamily="34" charset="0"/>
              </a:rPr>
              <a:t>L</a:t>
            </a:r>
            <a:r>
              <a:rPr lang="ru-RU" altLang="zh-CN" sz="2400" dirty="0" err="1">
                <a:latin typeface="Calibri" panose="020F0502020204030204" pitchFamily="34" charset="0"/>
              </a:rPr>
              <a:t>ux</a:t>
            </a:r>
            <a:r>
              <a:rPr lang="ru-RU" altLang="zh-CN" sz="2400" dirty="0">
                <a:latin typeface="Calibri" panose="020F0502020204030204" pitchFamily="34" charset="0"/>
              </a:rPr>
              <a:t>-теста, электрофореза, тестом Эймса, тестом на выживаемость</a:t>
            </a: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F01EDE01-DFC6-A05C-A353-B7CB6D928B74}"/>
              </a:ext>
            </a:extLst>
          </p:cNvPr>
          <p:cNvSpPr>
            <a:spLocks noGrp="1"/>
          </p:cNvSpPr>
          <p:nvPr/>
        </p:nvSpPr>
        <p:spPr bwMode="auto">
          <a:xfrm>
            <a:off x="933449" y="3133996"/>
            <a:ext cx="10417393" cy="3050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742727" indent="-74272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zh-CN" sz="2400" dirty="0"/>
              <a:t>Использование </a:t>
            </a:r>
            <a:r>
              <a:rPr lang="en-US" altLang="zh-CN" sz="2400" dirty="0"/>
              <a:t>Lux-б</a:t>
            </a:r>
            <a:r>
              <a:rPr lang="ru-RU" altLang="en-US" sz="2400" dirty="0" err="1">
                <a:ea typeface="微软雅黑" panose="020B0503020204020204" charset="-122"/>
              </a:rPr>
              <a:t>иосенсора</a:t>
            </a:r>
            <a:r>
              <a:rPr lang="en-US" altLang="ru-RU" sz="2400" dirty="0">
                <a:ea typeface="微软雅黑" panose="020B0503020204020204" charset="-122"/>
              </a:rPr>
              <a:t> </a:t>
            </a:r>
            <a:r>
              <a:rPr lang="ru-RU" altLang="ru-RU" sz="2400" dirty="0">
                <a:ea typeface="微软雅黑" panose="020B0503020204020204" charset="-122"/>
              </a:rPr>
              <a:t>для регистрации прямых повреждений ДНК</a:t>
            </a:r>
            <a:r>
              <a:rPr lang="en-US" altLang="ru-RU" sz="2400" dirty="0">
                <a:ea typeface="微软雅黑" panose="020B0503020204020204" charset="-122"/>
              </a:rPr>
              <a:t> </a:t>
            </a:r>
            <a:r>
              <a:rPr lang="ru-RU" altLang="zh-CN" sz="2400" dirty="0">
                <a:ea typeface="微软雅黑" panose="020B0503020204020204" charset="-122"/>
              </a:rPr>
              <a:t>со штаммом MG1655</a:t>
            </a:r>
            <a:endParaRPr lang="en-US" altLang="ru-RU" sz="2400" dirty="0">
              <a:ea typeface="微软雅黑" panose="020B0503020204020204" charset="-122"/>
            </a:endParaRPr>
          </a:p>
          <a:p>
            <a:pPr marL="742727" indent="-74272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zh-CN" sz="2400" dirty="0"/>
              <a:t>Использование </a:t>
            </a:r>
            <a:r>
              <a:rPr lang="en-US" altLang="zh-CN" sz="2400" dirty="0"/>
              <a:t>Lux-б</a:t>
            </a:r>
            <a:r>
              <a:rPr lang="ru-RU" altLang="en-US" sz="2400" dirty="0" err="1">
                <a:ea typeface="微软雅黑" panose="020B0503020204020204" charset="-122"/>
              </a:rPr>
              <a:t>иосенсора</a:t>
            </a:r>
            <a:r>
              <a:rPr lang="en-US" altLang="ru-RU" sz="2400" dirty="0">
                <a:ea typeface="微软雅黑" panose="020B0503020204020204" charset="-122"/>
              </a:rPr>
              <a:t> </a:t>
            </a:r>
            <a:r>
              <a:rPr lang="ru-RU" altLang="ru-RU" sz="2400" dirty="0">
                <a:ea typeface="微软雅黑" panose="020B0503020204020204" charset="-122"/>
              </a:rPr>
              <a:t>для регистрации </a:t>
            </a:r>
            <a:r>
              <a:rPr lang="ru-RU" altLang="ru-RU" sz="2400" dirty="0" err="1">
                <a:ea typeface="微软雅黑" panose="020B0503020204020204" charset="-122"/>
              </a:rPr>
              <a:t>супероксидного</a:t>
            </a:r>
            <a:r>
              <a:rPr lang="ru-RU" altLang="ru-RU" sz="2400" dirty="0">
                <a:ea typeface="微软雅黑" panose="020B0503020204020204" charset="-122"/>
              </a:rPr>
              <a:t> стресса</a:t>
            </a:r>
            <a:r>
              <a:rPr lang="en-US" altLang="ru-RU" sz="2400" dirty="0">
                <a:ea typeface="微软雅黑" panose="020B0503020204020204" charset="-122"/>
              </a:rPr>
              <a:t> </a:t>
            </a:r>
            <a:r>
              <a:rPr lang="ru-RU" altLang="zh-CN" sz="2400" dirty="0">
                <a:ea typeface="微软雅黑" panose="020B0503020204020204" charset="-122"/>
              </a:rPr>
              <a:t>со штаммом MG1655</a:t>
            </a:r>
            <a:endParaRPr lang="ru-RU" altLang="zh-CN" sz="2400" dirty="0">
              <a:latin typeface="Calibri" panose="020F0502020204030204" pitchFamily="34" charset="0"/>
            </a:endParaRPr>
          </a:p>
          <a:p>
            <a:pPr marL="742727" indent="-74272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zh-CN" sz="2400" dirty="0">
                <a:ea typeface="微软雅黑" panose="020B0503020204020204" charset="-122"/>
              </a:rPr>
              <a:t>Тест на выживаемость со штаммом MG1655</a:t>
            </a:r>
            <a:r>
              <a:rPr lang="ru-RU" altLang="zh-CN" sz="2400" dirty="0">
                <a:latin typeface="Calibri" panose="020F0502020204030204" pitchFamily="34" charset="0"/>
                <a:ea typeface="微软雅黑" panose="020B0503020204020204" charset="-122"/>
              </a:rPr>
              <a:t> после </a:t>
            </a:r>
            <a:r>
              <a:rPr lang="ru-RU" altLang="zh-CN" sz="2400" dirty="0">
                <a:latin typeface="Calibri" panose="020F0502020204030204" pitchFamily="34" charset="0"/>
              </a:rPr>
              <a:t>облучения УФ</a:t>
            </a:r>
          </a:p>
          <a:p>
            <a:pPr marL="742727" indent="-74272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zh-CN" sz="2400" dirty="0"/>
              <a:t>Анализ уровня образования ДНК-аддуктов с помощью электрофореза</a:t>
            </a:r>
            <a:endParaRPr lang="en-US" altLang="zh-CN" sz="2400" dirty="0"/>
          </a:p>
          <a:p>
            <a:pPr marL="742727" indent="-74272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zh-CN" sz="2400" dirty="0">
                <a:ea typeface="微软雅黑" panose="020B0503020204020204" charset="-122"/>
              </a:rPr>
              <a:t>Оценить окислительный стресс на модели </a:t>
            </a:r>
            <a:r>
              <a:rPr lang="ru-RU" altLang="zh-CN" sz="2400" i="1" dirty="0">
                <a:ea typeface="微软雅黑" panose="020B0503020204020204" charset="-122"/>
              </a:rPr>
              <a:t>C</a:t>
            </a:r>
            <a:r>
              <a:rPr lang="en-US" altLang="zh-CN" sz="2400" i="1" dirty="0">
                <a:ea typeface="微软雅黑" panose="020B0503020204020204" charset="-122"/>
              </a:rPr>
              <a:t>.</a:t>
            </a:r>
            <a:r>
              <a:rPr lang="ru-RU" altLang="zh-CN" sz="2400" i="1" dirty="0">
                <a:ea typeface="微软雅黑" panose="020B0503020204020204" charset="-122"/>
              </a:rPr>
              <a:t> </a:t>
            </a:r>
            <a:r>
              <a:rPr lang="ru-RU" altLang="zh-CN" sz="2400" i="1" dirty="0" err="1">
                <a:ea typeface="微软雅黑" panose="020B0503020204020204" charset="-122"/>
              </a:rPr>
              <a:t>elegans</a:t>
            </a:r>
            <a:endParaRPr lang="ru-RU" altLang="zh-CN" sz="2400" dirty="0"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2625CF-907C-8B04-272A-24826BAA1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3">
            <a:extLst>
              <a:ext uri="{FF2B5EF4-FFF2-40B4-BE49-F238E27FC236}">
                <a16:creationId xmlns:a16="http://schemas.microsoft.com/office/drawing/2014/main" id="{1EAF267E-21AA-7675-B505-28EFF8E5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/>
          <a:lstStyle/>
          <a:p>
            <a:pPr algn="ctr"/>
            <a:r>
              <a:rPr lang="ru-RU" altLang="zh-CN" sz="3999" dirty="0"/>
              <a:t>Методы исследовании</a:t>
            </a:r>
          </a:p>
        </p:txBody>
      </p:sp>
      <p:sp>
        <p:nvSpPr>
          <p:cNvPr id="16386" name="内容占位符 2">
            <a:extLst>
              <a:ext uri="{FF2B5EF4-FFF2-40B4-BE49-F238E27FC236}">
                <a16:creationId xmlns:a16="http://schemas.microsoft.com/office/drawing/2014/main" id="{5FDA448C-C2BD-0DDE-1AE2-C607522C9B4A}"/>
              </a:ext>
            </a:extLst>
          </p:cNvPr>
          <p:cNvSpPr>
            <a:spLocks noGrp="1"/>
          </p:cNvSpPr>
          <p:nvPr/>
        </p:nvSpPr>
        <p:spPr bwMode="auto">
          <a:xfrm>
            <a:off x="837981" y="1330871"/>
            <a:ext cx="10512862" cy="16489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defRPr sz="1800">
                <a:latin typeface="Arial"/>
              </a:defRPr>
            </a:pPr>
            <a:r>
              <a:rPr lang="en-US" altLang="zh-CN" sz="2400" dirty="0"/>
              <a:t>• Lux-</a:t>
            </a:r>
            <a:r>
              <a:rPr lang="ru-RU" altLang="zh-CN" sz="2400" dirty="0"/>
              <a:t>биосенсоры: </a:t>
            </a:r>
            <a:r>
              <a:rPr lang="en-US" altLang="zh-CN" sz="2400" i="1" dirty="0" err="1"/>
              <a:t>pRecA</a:t>
            </a:r>
            <a:r>
              <a:rPr lang="en-US" altLang="zh-CN" sz="2400" i="1" dirty="0"/>
              <a:t>::lux, </a:t>
            </a:r>
            <a:r>
              <a:rPr lang="en-US" altLang="zh-CN" sz="2400" i="1" dirty="0" err="1"/>
              <a:t>pColD</a:t>
            </a:r>
            <a:r>
              <a:rPr lang="en-US" altLang="zh-CN" sz="2400" i="1" dirty="0"/>
              <a:t>::lux, </a:t>
            </a:r>
            <a:r>
              <a:rPr lang="en-US" altLang="zh-CN" sz="2400" i="1" dirty="0" err="1"/>
              <a:t>pSoxS</a:t>
            </a:r>
            <a:r>
              <a:rPr lang="en-US" altLang="zh-CN" sz="2400" i="1" dirty="0"/>
              <a:t>::lux, </a:t>
            </a:r>
            <a:r>
              <a:rPr lang="en-US" altLang="zh-CN" sz="2400" i="1" dirty="0" err="1"/>
              <a:t>pKatG</a:t>
            </a:r>
            <a:r>
              <a:rPr lang="en-US" altLang="zh-CN" sz="2400" i="1" dirty="0"/>
              <a:t>::lux</a:t>
            </a:r>
          </a:p>
          <a:p>
            <a:pPr>
              <a:defRPr sz="1800">
                <a:latin typeface="Arial"/>
              </a:defRPr>
            </a:pPr>
            <a:r>
              <a:rPr lang="en-US" altLang="zh-CN" sz="2400" dirty="0"/>
              <a:t>• </a:t>
            </a:r>
            <a:r>
              <a:rPr lang="ru-RU" altLang="zh-CN" sz="2400" dirty="0"/>
              <a:t>Тест на выживаемость с </a:t>
            </a:r>
            <a:r>
              <a:rPr lang="en-US" altLang="zh-CN" sz="2400" i="1" dirty="0"/>
              <a:t>E. coli</a:t>
            </a:r>
            <a:r>
              <a:rPr lang="en-US" altLang="zh-CN" sz="2400" dirty="0"/>
              <a:t> MG1655</a:t>
            </a:r>
          </a:p>
          <a:p>
            <a:pPr>
              <a:defRPr sz="1800">
                <a:latin typeface="Arial"/>
              </a:defRPr>
            </a:pPr>
            <a:r>
              <a:rPr lang="en-US" altLang="zh-CN" sz="2400" dirty="0"/>
              <a:t>• DHR123-</a:t>
            </a:r>
            <a:r>
              <a:rPr lang="ru-RU" altLang="zh-CN" sz="2400" dirty="0"/>
              <a:t>флуоресцентный анализ на модели </a:t>
            </a:r>
            <a:r>
              <a:rPr lang="en-US" altLang="zh-CN" sz="2400" i="1" dirty="0"/>
              <a:t>C. elegans</a:t>
            </a:r>
          </a:p>
          <a:p>
            <a:pPr>
              <a:defRPr sz="1800">
                <a:latin typeface="Arial"/>
              </a:defRPr>
            </a:pPr>
            <a:r>
              <a:rPr lang="en-US" altLang="zh-CN" sz="2400" dirty="0"/>
              <a:t>• </a:t>
            </a:r>
            <a:r>
              <a:rPr lang="ru-RU" altLang="zh-CN" sz="2400" dirty="0"/>
              <a:t>Гель-электрофорез для подтверждения ДНК-аддуктов (планируем)</a:t>
            </a:r>
          </a:p>
        </p:txBody>
      </p:sp>
      <p:sp>
        <p:nvSpPr>
          <p:cNvPr id="16387" name="文本框 1">
            <a:extLst>
              <a:ext uri="{FF2B5EF4-FFF2-40B4-BE49-F238E27FC236}">
                <a16:creationId xmlns:a16="http://schemas.microsoft.com/office/drawing/2014/main" id="{C9808FB7-2ED4-B57C-370B-F8F148C09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81" y="4473304"/>
            <a:ext cx="10512862" cy="16489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ru-RU" sz="2399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62CF6E1-F593-A29A-AEA9-EFBFED8E1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75EA24C-2D21-B8A0-FDF8-EDBCC972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>
            <a:normAutofit fontScale="90000"/>
          </a:bodyPr>
          <a:lstStyle/>
          <a:p>
            <a:r>
              <a:rPr lang="ru-RU" altLang="zh-CN" sz="3599" dirty="0"/>
              <a:t>Результаты использования </a:t>
            </a:r>
            <a:r>
              <a:rPr lang="en-US" altLang="zh-CN" sz="3599" dirty="0"/>
              <a:t>Lux-б</a:t>
            </a:r>
            <a:r>
              <a:rPr lang="ru-RU" altLang="en-US" sz="3599" dirty="0" err="1">
                <a:ea typeface="微软雅黑" panose="020B0503020204020204" charset="-122"/>
              </a:rPr>
              <a:t>иосенсора</a:t>
            </a:r>
            <a:r>
              <a:rPr lang="en-US" altLang="ru-RU" sz="3599" dirty="0">
                <a:ea typeface="微软雅黑" panose="020B0503020204020204" charset="-122"/>
              </a:rPr>
              <a:t> </a:t>
            </a:r>
            <a:r>
              <a:rPr lang="ru-RU" altLang="ru-RU" sz="3599" dirty="0">
                <a:ea typeface="微软雅黑" panose="020B0503020204020204" charset="-122"/>
              </a:rPr>
              <a:t>для регистрации прямых повреждений ДНК при совместном действии 8-МОП(0,000</a:t>
            </a:r>
            <a:r>
              <a:rPr lang="en-US" altLang="ru-RU" sz="3599" dirty="0">
                <a:ea typeface="微软雅黑" panose="020B0503020204020204" charset="-122"/>
              </a:rPr>
              <a:t>0</a:t>
            </a:r>
            <a:r>
              <a:rPr lang="ru-RU" altLang="ru-RU" sz="3599" dirty="0">
                <a:ea typeface="微软雅黑" panose="020B0503020204020204" charset="-122"/>
              </a:rPr>
              <a:t>5М в ДМСО) и УФ-излучения</a:t>
            </a:r>
          </a:p>
        </p:txBody>
      </p:sp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6D3512C6-D029-738F-D244-E5E22CDE3E94}"/>
              </a:ext>
            </a:extLst>
          </p:cNvPr>
          <p:cNvGraphicFramePr>
            <a:graphicFrameLocks/>
          </p:cNvGraphicFramePr>
          <p:nvPr/>
        </p:nvGraphicFramePr>
        <p:xfrm>
          <a:off x="6148543" y="3727877"/>
          <a:ext cx="4677058" cy="2388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A4801D60-6248-B3C0-3C2F-415EBA538216}"/>
              </a:ext>
            </a:extLst>
          </p:cNvPr>
          <p:cNvGraphicFramePr>
            <a:graphicFrameLocks/>
          </p:cNvGraphicFramePr>
          <p:nvPr/>
        </p:nvGraphicFramePr>
        <p:xfrm>
          <a:off x="837982" y="1576621"/>
          <a:ext cx="5310562" cy="2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96FBA3F9-703C-5397-47AA-9AA3B96827D4}"/>
              </a:ext>
            </a:extLst>
          </p:cNvPr>
          <p:cNvGraphicFramePr>
            <a:graphicFrameLocks/>
          </p:cNvGraphicFramePr>
          <p:nvPr/>
        </p:nvGraphicFramePr>
        <p:xfrm>
          <a:off x="6148543" y="1411724"/>
          <a:ext cx="4677058" cy="2373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321BF3F1-A52F-0276-8C61-35339EC33888}"/>
              </a:ext>
            </a:extLst>
          </p:cNvPr>
          <p:cNvSpPr txBox="1"/>
          <p:nvPr/>
        </p:nvSpPr>
        <p:spPr>
          <a:xfrm>
            <a:off x="769820" y="4473479"/>
            <a:ext cx="5310563" cy="209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Промотор </a:t>
            </a:r>
            <a:r>
              <a:rPr lang="ru-RU" altLang="ru-RU" sz="1600" b="1" dirty="0" err="1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cda</a:t>
            </a:r>
            <a:r>
              <a:rPr lang="ru-RU" altLang="ru-RU" sz="1600" b="1" dirty="0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 имеет более высокую чувствительность, чем остальные (</a:t>
            </a:r>
            <a:r>
              <a:rPr lang="ru-RU" altLang="ru-RU" sz="1600" b="1" dirty="0" err="1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recA</a:t>
            </a:r>
            <a:r>
              <a:rPr lang="ru-RU" altLang="ru-RU" sz="1600" b="1" dirty="0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, </a:t>
            </a:r>
            <a:r>
              <a:rPr lang="ru-RU" altLang="ru-RU" sz="1600" b="1" dirty="0" err="1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sulA</a:t>
            </a:r>
            <a:r>
              <a:rPr lang="ru-RU" altLang="ru-RU" sz="1600" b="1" dirty="0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 и </a:t>
            </a:r>
            <a:r>
              <a:rPr lang="ru-RU" altLang="ru-RU" sz="1600" b="1" dirty="0" err="1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umuDC</a:t>
            </a:r>
            <a:r>
              <a:rPr lang="ru-RU" altLang="ru-RU" sz="1600" b="1" dirty="0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).  Также важно, при отсутствии специфичного индуктора, промотор </a:t>
            </a:r>
            <a:r>
              <a:rPr lang="ru-RU" altLang="ru-RU" sz="1600" b="1" dirty="0" err="1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cda</a:t>
            </a:r>
            <a:r>
              <a:rPr lang="ru-RU" altLang="ru-RU" sz="1600" b="1" dirty="0">
                <a:solidFill>
                  <a:srgbClr val="0000FF"/>
                </a:solidFill>
                <a:latin typeface="Calibri" panose="020F0502020204030204" pitchFamily="34" charset="0"/>
                <a:sym typeface="+mn-ea"/>
              </a:rPr>
              <a:t> полностью выключается. Это повышает чувствительность теста. А при активации SOS-ответа, он может усиливать показания флуоресценции биосенсора сильнее чем остальные.</a:t>
            </a:r>
          </a:p>
          <a:p>
            <a:endParaRPr lang="zh-CN" altLang="en-US" sz="1799" dirty="0"/>
          </a:p>
        </p:txBody>
      </p:sp>
    </p:spTree>
    <p:extLst>
      <p:ext uri="{BB962C8B-B14F-4D97-AF65-F5344CB8AC3E}">
        <p14:creationId xmlns:p14="http://schemas.microsoft.com/office/powerpoint/2010/main" val="321207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63C2AB-EE5C-3005-821A-9D71E061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299A18A-4854-A1CD-373C-A3A222B5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>
            <a:normAutofit fontScale="90000"/>
          </a:bodyPr>
          <a:lstStyle/>
          <a:p>
            <a:r>
              <a:rPr lang="ru-RU" altLang="zh-CN" sz="3599" dirty="0"/>
              <a:t>Использования </a:t>
            </a:r>
            <a:r>
              <a:rPr lang="en-US" altLang="zh-CN" sz="3599" dirty="0"/>
              <a:t>lux-б</a:t>
            </a:r>
            <a:r>
              <a:rPr lang="ru-RU" altLang="en-US" sz="3599" dirty="0" err="1">
                <a:ea typeface="微软雅黑" panose="020B0503020204020204" charset="-122"/>
              </a:rPr>
              <a:t>иосенсора</a:t>
            </a:r>
            <a:r>
              <a:rPr lang="en-US" altLang="ru-RU" sz="3599" dirty="0">
                <a:ea typeface="微软雅黑" panose="020B0503020204020204" charset="-122"/>
              </a:rPr>
              <a:t> </a:t>
            </a:r>
            <a:r>
              <a:rPr lang="ru-RU" altLang="ru-RU" sz="3599" dirty="0">
                <a:ea typeface="微软雅黑" panose="020B0503020204020204" charset="-122"/>
              </a:rPr>
              <a:t>для регистрации </a:t>
            </a:r>
            <a:r>
              <a:rPr lang="ru-RU" altLang="ru-RU" sz="3599" dirty="0" err="1">
                <a:ea typeface="微软雅黑" panose="020B0503020204020204" charset="-122"/>
              </a:rPr>
              <a:t>супероксидного</a:t>
            </a:r>
            <a:r>
              <a:rPr lang="ru-RU" altLang="ru-RU" sz="3599" dirty="0">
                <a:ea typeface="微软雅黑" panose="020B0503020204020204" charset="-122"/>
              </a:rPr>
              <a:t> стресса при совместном действии 8-МОП(0,000</a:t>
            </a:r>
            <a:r>
              <a:rPr lang="en-US" altLang="ru-RU" sz="3599" dirty="0">
                <a:ea typeface="微软雅黑" panose="020B0503020204020204" charset="-122"/>
              </a:rPr>
              <a:t>0</a:t>
            </a:r>
            <a:r>
              <a:rPr lang="ru-RU" altLang="ru-RU" sz="3599" dirty="0">
                <a:ea typeface="微软雅黑" panose="020B0503020204020204" charset="-122"/>
              </a:rPr>
              <a:t>5М в ДМСО) и УФ-излучения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28045B6-D1AB-C08B-8F68-D5979814361E}"/>
              </a:ext>
            </a:extLst>
          </p:cNvPr>
          <p:cNvSpPr>
            <a:spLocks noGrp="1"/>
          </p:cNvSpPr>
          <p:nvPr/>
        </p:nvSpPr>
        <p:spPr>
          <a:xfrm>
            <a:off x="837981" y="1139754"/>
            <a:ext cx="10512862" cy="572938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ru-RU" sz="1899" dirty="0">
                <a:latin typeface="Calibri" panose="020F0502020204030204" pitchFamily="34" charset="0"/>
                <a:sym typeface="+mn-ea"/>
              </a:rPr>
              <a:t> </a:t>
            </a: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  <a:p>
            <a:pPr marL="228531" indent="-228531">
              <a:lnSpc>
                <a:spcPct val="90000"/>
              </a:lnSpc>
              <a:spcBef>
                <a:spcPts val="1000"/>
              </a:spcBef>
            </a:pPr>
            <a:endParaRPr lang="ru-RU" altLang="ru-RU" sz="1899" dirty="0"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28675" name="文本框 2"/>
          <p:cNvSpPr txBox="1">
            <a:spLocks noChangeArrowheads="1"/>
          </p:cNvSpPr>
          <p:nvPr/>
        </p:nvSpPr>
        <p:spPr bwMode="auto">
          <a:xfrm>
            <a:off x="882420" y="4357370"/>
            <a:ext cx="5532584" cy="250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Из-за низкого 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выхода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перекиси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водорода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высокого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порога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активации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katG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и 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наличия у </a:t>
            </a:r>
            <a:r>
              <a:rPr lang="en-US" altLang="zh-CN" sz="1400" b="1" i="1" dirty="0">
                <a:solidFill>
                  <a:srgbClr val="0000FF"/>
                </a:solidFill>
                <a:latin typeface="Calibri" panose="020F0502020204030204" pitchFamily="34" charset="0"/>
              </a:rPr>
              <a:t>E. coli 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MG1655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други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х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механизм</a:t>
            </a:r>
            <a:r>
              <a:rPr lang="ru-RU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ов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удаления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перекиси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водорода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. При активации 8-МОП показания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lux-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флуоресценции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культуры штамма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pKatG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-lux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всегда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ниже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чем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pSoxS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-Lux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, особенно при 6 и 8 мин.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pSoxS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::</a:t>
            </a:r>
            <a:r>
              <a:rPr lang="ru-RU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lux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показал наибольшую активность среди чувствительных к АФК промоторов.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Образование </a:t>
            </a:r>
            <a:r>
              <a:rPr lang="ru-RU" altLang="zh-CN" sz="14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супероксидных</a:t>
            </a: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 анионов при активации 8-МОП + УФ-А.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altLang="zh-CN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Уровень флуоресценции возрастает с увеличением времени экспозиции.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94ED8BE8-0993-7F56-6CEA-D4475AED715D}"/>
              </a:ext>
            </a:extLst>
          </p:cNvPr>
          <p:cNvGraphicFramePr>
            <a:graphicFrameLocks/>
          </p:cNvGraphicFramePr>
          <p:nvPr/>
        </p:nvGraphicFramePr>
        <p:xfrm>
          <a:off x="882420" y="1339225"/>
          <a:ext cx="5532584" cy="2990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E294DDB7-A25E-44D0-8655-FF6B6AF878BC}"/>
              </a:ext>
            </a:extLst>
          </p:cNvPr>
          <p:cNvGraphicFramePr>
            <a:graphicFrameLocks/>
          </p:cNvGraphicFramePr>
          <p:nvPr/>
        </p:nvGraphicFramePr>
        <p:xfrm>
          <a:off x="6415004" y="1344244"/>
          <a:ext cx="4980278" cy="252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7F400443-4B5E-4130-9201-DD087B10FC53}"/>
              </a:ext>
            </a:extLst>
          </p:cNvPr>
          <p:cNvGraphicFramePr>
            <a:graphicFrameLocks/>
          </p:cNvGraphicFramePr>
          <p:nvPr/>
        </p:nvGraphicFramePr>
        <p:xfrm>
          <a:off x="6415004" y="4007416"/>
          <a:ext cx="4935839" cy="252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758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D8B62-291F-41DA-E08E-B279AF135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3">
            <a:extLst>
              <a:ext uri="{FF2B5EF4-FFF2-40B4-BE49-F238E27FC236}">
                <a16:creationId xmlns:a16="http://schemas.microsoft.com/office/drawing/2014/main" id="{7900F744-7736-E824-2DA8-E9C10C0C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/>
          <a:lstStyle/>
          <a:p>
            <a:r>
              <a:rPr lang="ru-RU" sz="3999" dirty="0">
                <a:ea typeface="微软雅黑" panose="020B0503020204020204" charset="-122"/>
              </a:rPr>
              <a:t>Общие результаты</a:t>
            </a:r>
          </a:p>
        </p:txBody>
      </p:sp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24676840-C90F-6060-2BA5-82AB1F771C8E}"/>
              </a:ext>
            </a:extLst>
          </p:cNvPr>
          <p:cNvSpPr>
            <a:spLocks noGrp="1"/>
          </p:cNvSpPr>
          <p:nvPr/>
        </p:nvSpPr>
        <p:spPr bwMode="auto">
          <a:xfrm>
            <a:off x="837981" y="1127724"/>
            <a:ext cx="10512861" cy="56391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en-US" sz="2199" b="1" dirty="0">
                <a:latin typeface="Calibri" panose="020F0502020204030204" pitchFamily="34" charset="0"/>
              </a:rPr>
              <a:t>В условиях без УФ-облучения: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en-US" dirty="0">
                <a:latin typeface="Calibri" panose="020F0502020204030204" pitchFamily="34" charset="0"/>
              </a:rPr>
              <a:t>При концентрациях 0.0001–0.0003 ммоль/мл уровень флуоресценции у всех </a:t>
            </a:r>
            <a:r>
              <a:rPr lang="ru-RU" altLang="en-US" dirty="0" err="1">
                <a:latin typeface="Calibri" panose="020F0502020204030204" pitchFamily="34" charset="0"/>
              </a:rPr>
              <a:t>lux</a:t>
            </a:r>
            <a:r>
              <a:rPr lang="ru-RU" altLang="en-US" dirty="0">
                <a:latin typeface="Calibri" panose="020F0502020204030204" pitchFamily="34" charset="0"/>
              </a:rPr>
              <a:t>-биосенсоров (</a:t>
            </a:r>
            <a:r>
              <a:rPr lang="ru-RU" altLang="en-US" i="1" dirty="0" err="1">
                <a:latin typeface="Calibri" panose="020F0502020204030204" pitchFamily="34" charset="0"/>
              </a:rPr>
              <a:t>pColD</a:t>
            </a:r>
            <a:r>
              <a:rPr lang="ru-RU" altLang="en-US" i="1" dirty="0">
                <a:latin typeface="Calibri" panose="020F0502020204030204" pitchFamily="34" charset="0"/>
              </a:rPr>
              <a:t>::</a:t>
            </a:r>
            <a:r>
              <a:rPr lang="ru-RU" altLang="en-US" i="1" dirty="0" err="1">
                <a:latin typeface="Calibri" panose="020F0502020204030204" pitchFamily="34" charset="0"/>
              </a:rPr>
              <a:t>lux</a:t>
            </a:r>
            <a:r>
              <a:rPr lang="ru-RU" altLang="en-US" i="1" dirty="0">
                <a:latin typeface="Calibri" panose="020F0502020204030204" pitchFamily="34" charset="0"/>
              </a:rPr>
              <a:t>, </a:t>
            </a:r>
            <a:r>
              <a:rPr lang="ru-RU" altLang="en-US" i="1" dirty="0" err="1">
                <a:latin typeface="Calibri" panose="020F0502020204030204" pitchFamily="34" charset="0"/>
              </a:rPr>
              <a:t>pRecA</a:t>
            </a:r>
            <a:r>
              <a:rPr lang="en-US" altLang="en-US" i="1" dirty="0">
                <a:latin typeface="Calibri" panose="020F0502020204030204" pitchFamily="34" charset="0"/>
              </a:rPr>
              <a:t>::lux</a:t>
            </a:r>
            <a:r>
              <a:rPr lang="ru-RU" altLang="en-US" i="1" dirty="0">
                <a:latin typeface="Calibri" panose="020F0502020204030204" pitchFamily="34" charset="0"/>
              </a:rPr>
              <a:t>, </a:t>
            </a:r>
            <a:r>
              <a:rPr lang="ru-RU" altLang="en-US" i="1" dirty="0" err="1">
                <a:latin typeface="Calibri" panose="020F0502020204030204" pitchFamily="34" charset="0"/>
              </a:rPr>
              <a:t>pSoxS</a:t>
            </a:r>
            <a:r>
              <a:rPr lang="ru-RU" altLang="en-US" i="1" dirty="0">
                <a:latin typeface="Calibri" panose="020F0502020204030204" pitchFamily="34" charset="0"/>
              </a:rPr>
              <a:t>::</a:t>
            </a:r>
            <a:r>
              <a:rPr lang="ru-RU" altLang="en-US" i="1" dirty="0" err="1">
                <a:latin typeface="Calibri" panose="020F0502020204030204" pitchFamily="34" charset="0"/>
              </a:rPr>
              <a:t>lux</a:t>
            </a:r>
            <a:r>
              <a:rPr lang="ru-RU" altLang="en-US" i="1" dirty="0">
                <a:latin typeface="Calibri" panose="020F0502020204030204" pitchFamily="34" charset="0"/>
              </a:rPr>
              <a:t>, </a:t>
            </a:r>
            <a:r>
              <a:rPr lang="ru-RU" altLang="en-US" i="1" dirty="0" err="1">
                <a:latin typeface="Calibri" panose="020F0502020204030204" pitchFamily="34" charset="0"/>
              </a:rPr>
              <a:t>pKatG</a:t>
            </a:r>
            <a:r>
              <a:rPr lang="en-US" altLang="en-US" i="1" dirty="0">
                <a:latin typeface="Calibri" panose="020F0502020204030204" pitchFamily="34" charset="0"/>
              </a:rPr>
              <a:t>::lux</a:t>
            </a:r>
            <a:r>
              <a:rPr lang="ru-RU" altLang="en-US" dirty="0">
                <a:latin typeface="Calibri" panose="020F0502020204030204" pitchFamily="34" charset="0"/>
              </a:rPr>
              <a:t>) не отличался от контроля. Выживаемость клеток сохранялась на высоком уровне.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en-US" dirty="0">
                <a:latin typeface="Calibri" panose="020F0502020204030204" pitchFamily="34" charset="0"/>
              </a:rPr>
              <a:t>Начиная с 0.0003 ммоль/мл, запускалась транскрипция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ru-RU" altLang="en-US" dirty="0">
                <a:latin typeface="Calibri" panose="020F0502020204030204" pitchFamily="34" charset="0"/>
              </a:rPr>
              <a:t>промотора </a:t>
            </a:r>
            <a:r>
              <a:rPr lang="en-US" altLang="en-US" i="1" dirty="0">
                <a:latin typeface="Calibri" panose="020F0502020204030204" pitchFamily="34" charset="0"/>
              </a:rPr>
              <a:t>c</a:t>
            </a:r>
            <a:r>
              <a:rPr lang="ru-RU" altLang="en-US" i="1" dirty="0" err="1">
                <a:latin typeface="Calibri" panose="020F0502020204030204" pitchFamily="34" charset="0"/>
              </a:rPr>
              <a:t>olD</a:t>
            </a:r>
            <a:r>
              <a:rPr lang="ru-RU" altLang="en-US" i="1" dirty="0">
                <a:latin typeface="Calibri" panose="020F0502020204030204" pitchFamily="34" charset="0"/>
              </a:rPr>
              <a:t> и </a:t>
            </a:r>
            <a:r>
              <a:rPr lang="en-US" altLang="en-US" i="1" dirty="0">
                <a:latin typeface="Calibri" panose="020F0502020204030204" pitchFamily="34" charset="0"/>
              </a:rPr>
              <a:t>r</a:t>
            </a:r>
            <a:r>
              <a:rPr lang="ru-RU" altLang="en-US" dirty="0" err="1">
                <a:latin typeface="Calibri" panose="020F0502020204030204" pitchFamily="34" charset="0"/>
              </a:rPr>
              <a:t>ecA</a:t>
            </a:r>
            <a:r>
              <a:rPr lang="ru-RU" altLang="en-US" dirty="0">
                <a:latin typeface="Calibri" panose="020F0502020204030204" pitchFamily="34" charset="0"/>
              </a:rPr>
              <a:t>, что свидетельствует о достижении порогового уровня действия 8-МОП.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en-US" dirty="0">
                <a:latin typeface="Calibri" panose="020F0502020204030204" pitchFamily="34" charset="0"/>
              </a:rPr>
              <a:t>При 0.003–0.005 ммоль/мл наблюдалось резкое снижение флуоресценции и выживаемости, предположительно из-за ингибирования репликации ДНК.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en-US" sz="2199" b="1" dirty="0">
                <a:latin typeface="Calibri" panose="020F0502020204030204" pitchFamily="34" charset="0"/>
              </a:rPr>
              <a:t>При комбинированном воздействии 8-МОП и УФ-А: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en-US" dirty="0">
                <a:latin typeface="Calibri" panose="020F0502020204030204" pitchFamily="34" charset="0"/>
              </a:rPr>
              <a:t>Использование 0.0005 ммоль/мл 8-МОП с УФ-А (365 нм) вызывало выраженную активацию SOS-ответа и окислительного стресса, особенно по линиям </a:t>
            </a:r>
            <a:r>
              <a:rPr lang="ru-RU" altLang="en-US" i="1" dirty="0" err="1">
                <a:latin typeface="Calibri" panose="020F0502020204030204" pitchFamily="34" charset="0"/>
              </a:rPr>
              <a:t>pColD</a:t>
            </a:r>
            <a:r>
              <a:rPr lang="ru-RU" altLang="en-US" i="1" dirty="0">
                <a:latin typeface="Calibri" panose="020F0502020204030204" pitchFamily="34" charset="0"/>
              </a:rPr>
              <a:t>::</a:t>
            </a:r>
            <a:r>
              <a:rPr lang="ru-RU" altLang="en-US" i="1" dirty="0" err="1">
                <a:latin typeface="Calibri" panose="020F0502020204030204" pitchFamily="34" charset="0"/>
              </a:rPr>
              <a:t>lux</a:t>
            </a:r>
            <a:r>
              <a:rPr lang="ru-RU" altLang="en-US" i="1" dirty="0">
                <a:latin typeface="Calibri" panose="020F0502020204030204" pitchFamily="34" charset="0"/>
              </a:rPr>
              <a:t> и </a:t>
            </a:r>
            <a:r>
              <a:rPr lang="ru-RU" altLang="en-US" i="1" dirty="0" err="1">
                <a:latin typeface="Calibri" panose="020F0502020204030204" pitchFamily="34" charset="0"/>
              </a:rPr>
              <a:t>pSoxS</a:t>
            </a:r>
            <a:r>
              <a:rPr lang="ru-RU" altLang="en-US" i="1" dirty="0">
                <a:latin typeface="Calibri" panose="020F0502020204030204" pitchFamily="34" charset="0"/>
              </a:rPr>
              <a:t>::</a:t>
            </a:r>
            <a:r>
              <a:rPr lang="ru-RU" altLang="en-US" i="1" dirty="0" err="1">
                <a:latin typeface="Calibri" panose="020F0502020204030204" pitchFamily="34" charset="0"/>
              </a:rPr>
              <a:t>lux</a:t>
            </a:r>
            <a:r>
              <a:rPr lang="ru-RU" altLang="en-US" dirty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en-US" dirty="0">
                <a:latin typeface="Calibri" panose="020F0502020204030204" pitchFamily="34" charset="0"/>
              </a:rPr>
              <a:t>При увеличении времени облучения (4–12 мин) наблюдалось </a:t>
            </a:r>
            <a:r>
              <a:rPr lang="ru-RU" altLang="en-US" dirty="0" err="1">
                <a:latin typeface="Calibri" panose="020F0502020204030204" pitchFamily="34" charset="0"/>
              </a:rPr>
              <a:t>дозо</a:t>
            </a:r>
            <a:r>
              <a:rPr lang="ru-RU" altLang="en-US" dirty="0">
                <a:latin typeface="Calibri" panose="020F0502020204030204" pitchFamily="34" charset="0"/>
              </a:rPr>
              <a:t>-временное усиление флуоресценции, достигавшее максимума к 12-й минуте.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/>
              <a:t>Одновременно снижалась выживаемость: По результатам теста на выживаемость, гибель клеток </a:t>
            </a:r>
            <a:r>
              <a:rPr lang="zh-CN" altLang="en-US" sz="1800" i="1" dirty="0"/>
              <a:t>E. coli</a:t>
            </a:r>
            <a:r>
              <a:rPr lang="zh-CN" altLang="en-US" sz="1800" dirty="0"/>
              <a:t> достигала 70%</a:t>
            </a:r>
          </a:p>
        </p:txBody>
      </p:sp>
    </p:spTree>
    <p:extLst>
      <p:ext uri="{BB962C8B-B14F-4D97-AF65-F5344CB8AC3E}">
        <p14:creationId xmlns:p14="http://schemas.microsoft.com/office/powerpoint/2010/main" val="120102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ECE96-5C7B-87E2-2EB2-C9126816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3">
            <a:extLst>
              <a:ext uri="{FF2B5EF4-FFF2-40B4-BE49-F238E27FC236}">
                <a16:creationId xmlns:a16="http://schemas.microsoft.com/office/drawing/2014/main" id="{4A3EB4CD-89E7-EBCB-0CE8-FB84167D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>
            <a:normAutofit fontScale="90000"/>
          </a:bodyPr>
          <a:lstStyle/>
          <a:p>
            <a:r>
              <a:rPr lang="ru-RU" altLang="zh-CN" sz="3999" dirty="0">
                <a:ea typeface="微软雅黑" panose="020B0503020204020204" charset="-122"/>
              </a:rPr>
              <a:t>Общие результаты оценки окислительного стресса на модели </a:t>
            </a:r>
            <a:r>
              <a:rPr lang="ru-RU" altLang="zh-CN" sz="3999" i="1" dirty="0">
                <a:ea typeface="微软雅黑" panose="020B0503020204020204" charset="-122"/>
              </a:rPr>
              <a:t>C</a:t>
            </a:r>
            <a:r>
              <a:rPr lang="en-US" altLang="zh-CN" sz="3999" i="1" dirty="0">
                <a:ea typeface="微软雅黑" panose="020B0503020204020204" charset="-122"/>
              </a:rPr>
              <a:t>.</a:t>
            </a:r>
            <a:r>
              <a:rPr lang="ru-RU" altLang="zh-CN" sz="3999" i="1" dirty="0">
                <a:ea typeface="微软雅黑" panose="020B0503020204020204" charset="-122"/>
              </a:rPr>
              <a:t> </a:t>
            </a:r>
            <a:r>
              <a:rPr lang="ru-RU" altLang="zh-CN" sz="3999" i="1" dirty="0" err="1">
                <a:ea typeface="微软雅黑" panose="020B0503020204020204" charset="-122"/>
              </a:rPr>
              <a:t>elegans</a:t>
            </a:r>
            <a:endParaRPr lang="ru-RU" sz="3999" dirty="0">
              <a:ea typeface="微软雅黑" panose="020B0503020204020204" charset="-122"/>
            </a:endParaRPr>
          </a:p>
        </p:txBody>
      </p:sp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AF50C263-FBC4-5964-64E4-FD2466796647}"/>
              </a:ext>
            </a:extLst>
          </p:cNvPr>
          <p:cNvSpPr>
            <a:spLocks noGrp="1"/>
          </p:cNvSpPr>
          <p:nvPr/>
        </p:nvSpPr>
        <p:spPr bwMode="auto">
          <a:xfrm>
            <a:off x="837982" y="1062192"/>
            <a:ext cx="10512861" cy="12056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797" indent="-34279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altLang="en-US" b="1" dirty="0">
                <a:latin typeface="Calibri" panose="020F0502020204030204" pitchFamily="34" charset="0"/>
              </a:rPr>
              <a:t>Ключевые фазы токсичности: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/>
              <a:t>В тесте с </a:t>
            </a:r>
            <a:r>
              <a:rPr lang="zh-CN" altLang="en-US" sz="1600" i="1" dirty="0"/>
              <a:t>C. elegans</a:t>
            </a:r>
            <a:r>
              <a:rPr lang="zh-CN" altLang="en-US" sz="1600" dirty="0"/>
              <a:t> при 0.003–0.005 ммоль/мл наблюдалось резкое снижение флуоресценции и выживаемости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/>
              <a:t>При увеличении времени облучения (4–12 мин) наблюдалось дозо-временное усиление флуоресценции </a:t>
            </a:r>
            <a:r>
              <a:rPr lang="zh-CN" altLang="en-US" sz="1600" i="1" dirty="0"/>
              <a:t>C. elegans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6BBEF43-3860-3B1E-1857-3D77B285E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50755"/>
              </p:ext>
            </p:extLst>
          </p:nvPr>
        </p:nvGraphicFramePr>
        <p:xfrm>
          <a:off x="0" y="2267821"/>
          <a:ext cx="6870700" cy="4590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675">
                  <a:extLst>
                    <a:ext uri="{9D8B030D-6E8A-4147-A177-3AD203B41FA5}">
                      <a16:colId xmlns:a16="http://schemas.microsoft.com/office/drawing/2014/main" val="2189046081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1017766709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467057670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89987391"/>
                    </a:ext>
                  </a:extLst>
                </a:gridCol>
              </a:tblGrid>
              <a:tr h="412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Время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облучения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 err="1">
                          <a:effectLst/>
                        </a:rPr>
                        <a:t>мин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Флуоресценция</a:t>
                      </a:r>
                      <a:r>
                        <a:rPr lang="en-US" sz="1200" dirty="0">
                          <a:effectLst/>
                        </a:rPr>
                        <a:t> DHR123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Морфология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Подвижность</a:t>
                      </a:r>
                      <a:r>
                        <a:rPr lang="en-US" sz="1200" dirty="0">
                          <a:effectLst/>
                        </a:rPr>
                        <a:t> / </a:t>
                      </a:r>
                      <a:r>
                        <a:rPr lang="en-US" sz="1200" dirty="0" err="1">
                          <a:effectLst/>
                        </a:rPr>
                        <a:t>Жизнеспособность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3327647876"/>
                  </a:ext>
                </a:extLst>
              </a:tr>
              <a:tr h="6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Слабый сигнал в глотке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Нормальная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анатомия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отсутствуют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повреждения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Высокая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подвижность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нет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гибели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3018719739"/>
                  </a:ext>
                </a:extLst>
              </a:tr>
              <a:tr h="6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Умеренное усиление, распространяется на глотку и пищевод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Утолщение глотки, нечеткость контуров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Снижение активности, но нет гибели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3421307113"/>
                  </a:ext>
                </a:extLst>
              </a:tr>
              <a:tr h="6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Яркий диффузный сигнал по телу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Z-образная глотка, вздутие, складки кутикулы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Заметная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гибель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частичная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неподвижность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184606960"/>
                  </a:ext>
                </a:extLst>
              </a:tr>
              <a:tr h="838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Сильная флуоресценция, включая кишечник и эмбрионы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Деформация тела, коллапс внутренних структур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Большинство червей обездвижено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2625363345"/>
                  </a:ext>
                </a:extLst>
              </a:tr>
              <a:tr h="838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Максимальное окрашивание глотки и репродуктивных органов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Системные повреждения, разрушение тканей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Полная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неподвижность</a:t>
                      </a:r>
                      <a:r>
                        <a:rPr lang="en-US" sz="1200" dirty="0">
                          <a:effectLst/>
                        </a:rPr>
                        <a:t> у &gt;70%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2336813819"/>
                  </a:ext>
                </a:extLst>
              </a:tr>
              <a:tr h="625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Диффузный, тотальный сигнал, взрывные зоны</a:t>
                      </a:r>
                      <a:endParaRPr lang="zh-CN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Размытые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контуры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лизис</a:t>
                      </a:r>
                      <a:r>
                        <a:rPr lang="en-US" sz="1200" dirty="0">
                          <a:effectLst/>
                        </a:rPr>
                        <a:t> и </a:t>
                      </a:r>
                      <a:r>
                        <a:rPr lang="en-US" sz="1200" dirty="0" err="1">
                          <a:effectLst/>
                        </a:rPr>
                        <a:t>фрагментация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тела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Массовая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гибель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утрата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целостности</a:t>
                      </a:r>
                      <a:endParaRPr lang="zh-CN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467" marR="56467" marT="0" marB="0"/>
                </a:tc>
                <a:extLst>
                  <a:ext uri="{0D108BD9-81ED-4DB2-BD59-A6C34878D82A}">
                    <a16:rowId xmlns:a16="http://schemas.microsoft.com/office/drawing/2014/main" val="1829715763"/>
                  </a:ext>
                </a:extLst>
              </a:tr>
            </a:tbl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1E5C761F-1FF2-1579-20AE-4E1AC666C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0" y="3009291"/>
            <a:ext cx="1620000" cy="162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620695A-5C26-B39D-1036-5CCD93E21A60}"/>
              </a:ext>
            </a:extLst>
          </p:cNvPr>
          <p:cNvSpPr txBox="1"/>
          <p:nvPr/>
        </p:nvSpPr>
        <p:spPr>
          <a:xfrm>
            <a:off x="6775825" y="4629291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↑ </a:t>
            </a:r>
            <a:r>
              <a:rPr lang="ru-RU" altLang="zh-CN" sz="1400" dirty="0"/>
              <a:t>DHR123 + BF 0мин</a:t>
            </a:r>
            <a:endParaRPr lang="zh-CN" altLang="en-US" sz="1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CEC6A9A-03F8-3334-76B4-5FA4DBD2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700" y="3009291"/>
            <a:ext cx="1620000" cy="162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E12FF1-7FD9-3069-89CB-5C66413FDA51}"/>
              </a:ext>
            </a:extLst>
          </p:cNvPr>
          <p:cNvSpPr txBox="1"/>
          <p:nvPr/>
        </p:nvSpPr>
        <p:spPr>
          <a:xfrm>
            <a:off x="8395825" y="4618220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↑ </a:t>
            </a:r>
            <a:r>
              <a:rPr lang="ru-RU" altLang="zh-CN" sz="1400" dirty="0"/>
              <a:t>DHR123 + BF 4мин</a:t>
            </a:r>
            <a:endParaRPr lang="zh-CN" altLang="en-US" sz="14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30D82E7-7A3C-584F-C0B3-0356D208B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214" y="3009291"/>
            <a:ext cx="1626486" cy="16264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CEE7662-4AE9-A890-3B5D-266530AF69D1}"/>
              </a:ext>
            </a:extLst>
          </p:cNvPr>
          <p:cNvSpPr txBox="1"/>
          <p:nvPr/>
        </p:nvSpPr>
        <p:spPr>
          <a:xfrm>
            <a:off x="10012582" y="4616069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↑ </a:t>
            </a:r>
            <a:r>
              <a:rPr lang="ru-RU" altLang="zh-CN" sz="1400" dirty="0"/>
              <a:t>DHR123 + BF 6мин</a:t>
            </a:r>
            <a:endParaRPr lang="zh-CN" altLang="en-US" sz="1400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69350A2-4FC6-95B9-A9D4-4CB7AF529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350" y="4923846"/>
            <a:ext cx="1626486" cy="162648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B3F8D2-E729-6D32-3AE2-85F99C339D6C}"/>
              </a:ext>
            </a:extLst>
          </p:cNvPr>
          <p:cNvSpPr txBox="1"/>
          <p:nvPr/>
        </p:nvSpPr>
        <p:spPr>
          <a:xfrm>
            <a:off x="6775825" y="6550473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↑ </a:t>
            </a:r>
            <a:r>
              <a:rPr lang="ru-RU" altLang="zh-CN" sz="1400" dirty="0"/>
              <a:t>DHR123 + BF </a:t>
            </a:r>
            <a:r>
              <a:rPr lang="en-US" altLang="zh-CN" sz="1400" dirty="0"/>
              <a:t>8</a:t>
            </a:r>
            <a:r>
              <a:rPr lang="ru-RU" altLang="zh-CN" sz="1400" dirty="0"/>
              <a:t>мин</a:t>
            </a:r>
            <a:endParaRPr lang="zh-CN" altLang="en-US" sz="1400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7269CC6-24E1-A0C8-F034-D0B66C563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474" y="4923846"/>
            <a:ext cx="1621740" cy="16217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9CB8CAC-CDF2-D335-E687-05AA2495824A}"/>
              </a:ext>
            </a:extLst>
          </p:cNvPr>
          <p:cNvSpPr txBox="1"/>
          <p:nvPr/>
        </p:nvSpPr>
        <p:spPr>
          <a:xfrm>
            <a:off x="8395825" y="6550473"/>
            <a:ext cx="1886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↑ </a:t>
            </a:r>
            <a:r>
              <a:rPr lang="ru-RU" altLang="zh-CN" sz="1400" dirty="0"/>
              <a:t>DHR123 + BF </a:t>
            </a:r>
            <a:r>
              <a:rPr lang="en-US" altLang="zh-CN" sz="1400" dirty="0"/>
              <a:t>10</a:t>
            </a:r>
            <a:r>
              <a:rPr lang="ru-RU" altLang="zh-CN" sz="1400" dirty="0"/>
              <a:t>мин</a:t>
            </a:r>
            <a:endParaRPr lang="zh-CN" altLang="en-US" sz="1400" dirty="0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11B46025-2E61-04D7-327C-F10DF2CE7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0971" y="4919100"/>
            <a:ext cx="1626486" cy="16264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35244B3-FFF9-5F96-F3E7-A638DD71B6A6}"/>
              </a:ext>
            </a:extLst>
          </p:cNvPr>
          <p:cNvSpPr txBox="1"/>
          <p:nvPr/>
        </p:nvSpPr>
        <p:spPr>
          <a:xfrm>
            <a:off x="10061641" y="6550473"/>
            <a:ext cx="1886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↑ </a:t>
            </a:r>
            <a:r>
              <a:rPr lang="ru-RU" altLang="zh-CN" sz="1400" dirty="0"/>
              <a:t>DHR123 + BF </a:t>
            </a:r>
            <a:r>
              <a:rPr lang="en-US" altLang="zh-CN" sz="1400" dirty="0"/>
              <a:t>12</a:t>
            </a:r>
            <a:r>
              <a:rPr lang="ru-RU" altLang="zh-CN" sz="1400" dirty="0"/>
              <a:t>мин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551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B80A7-022C-EB45-936C-F027143F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3">
            <a:extLst>
              <a:ext uri="{FF2B5EF4-FFF2-40B4-BE49-F238E27FC236}">
                <a16:creationId xmlns:a16="http://schemas.microsoft.com/office/drawing/2014/main" id="{2B771688-6E0C-93B7-FA6E-26AFCB4E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/>
          <a:lstStyle/>
          <a:p>
            <a:r>
              <a:rPr lang="ru-RU" sz="3999" dirty="0">
                <a:ea typeface="微软雅黑" panose="020B0503020204020204" charset="-122"/>
              </a:rPr>
              <a:t>Выводы</a:t>
            </a:r>
          </a:p>
        </p:txBody>
      </p:sp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AD8A6B61-A635-D1A3-0DFD-324103EDB3F3}"/>
              </a:ext>
            </a:extLst>
          </p:cNvPr>
          <p:cNvSpPr>
            <a:spLocks noGrp="1"/>
          </p:cNvSpPr>
          <p:nvPr/>
        </p:nvSpPr>
        <p:spPr bwMode="auto">
          <a:xfrm>
            <a:off x="837981" y="1127724"/>
            <a:ext cx="10512861" cy="56391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797" indent="-34279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en-US" sz="2199" dirty="0" err="1">
                <a:latin typeface="Calibri" panose="020F0502020204030204" pitchFamily="34" charset="0"/>
              </a:rPr>
              <a:t>Генотоксическое</a:t>
            </a:r>
            <a:r>
              <a:rPr lang="ru-RU" altLang="en-US" sz="2199" dirty="0">
                <a:latin typeface="Calibri" panose="020F0502020204030204" pitchFamily="34" charset="0"/>
              </a:rPr>
              <a:t> действие 8-МОП зависит от уровня активации и особенно выражено при низких концентрациях (&lt; 0,003 ммоль/мл). При высоких концентрациях образование ДНК-аддуктов и </a:t>
            </a:r>
            <a:r>
              <a:rPr lang="ru-RU" altLang="en-US" sz="2199" dirty="0" err="1">
                <a:latin typeface="Calibri" panose="020F0502020204030204" pitchFamily="34" charset="0"/>
              </a:rPr>
              <a:t>супероксидных</a:t>
            </a:r>
            <a:r>
              <a:rPr lang="ru-RU" altLang="en-US" sz="2199" dirty="0">
                <a:latin typeface="Calibri" panose="020F0502020204030204" pitchFamily="34" charset="0"/>
              </a:rPr>
              <a:t> анион-радикалов происходит даже без УФ-облучения.</a:t>
            </a:r>
          </a:p>
          <a:p>
            <a:pPr marL="342797" indent="-34279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en-US" sz="2199" dirty="0">
                <a:latin typeface="Calibri" panose="020F0502020204030204" pitchFamily="34" charset="0"/>
              </a:rPr>
              <a:t>С увеличением времени облучения возрастает накопление межцепочечных ДНК-аддуктов и активация SOS-ответа, а также усиливается образование АФК.</a:t>
            </a:r>
          </a:p>
          <a:p>
            <a:pPr marL="342797" indent="-34279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en-US" sz="2199" dirty="0">
                <a:latin typeface="Calibri" panose="020F0502020204030204" pitchFamily="34" charset="0"/>
              </a:rPr>
              <a:t>Эти изменения нарушают репликацию, деление клеток и транскрипцию, снижая выживаемость культур. В </a:t>
            </a:r>
            <a:r>
              <a:rPr lang="ru-RU" altLang="en-US" sz="2199">
                <a:latin typeface="Calibri" panose="020F0502020204030204" pitchFamily="34" charset="0"/>
              </a:rPr>
              <a:t>будущим планируется </a:t>
            </a:r>
            <a:r>
              <a:rPr lang="ru-RU" altLang="en-US" sz="2199" dirty="0">
                <a:latin typeface="Calibri" panose="020F0502020204030204" pitchFamily="34" charset="0"/>
              </a:rPr>
              <a:t>подтверждение накопления макромолекулярных ДНК-аддуктов методом электрофореза.</a:t>
            </a:r>
          </a:p>
          <a:p>
            <a:pPr marL="342797" indent="-342797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altLang="en-US" sz="2199" dirty="0">
                <a:latin typeface="Calibri" panose="020F0502020204030204" pitchFamily="34" charset="0"/>
              </a:rPr>
              <a:t>У </a:t>
            </a:r>
            <a:r>
              <a:rPr lang="ru-RU" altLang="en-US" sz="2199" i="1" dirty="0">
                <a:latin typeface="Calibri" panose="020F0502020204030204" pitchFamily="34" charset="0"/>
              </a:rPr>
              <a:t>C. </a:t>
            </a:r>
            <a:r>
              <a:rPr lang="ru-RU" altLang="en-US" sz="2199" i="1" dirty="0" err="1">
                <a:latin typeface="Calibri" panose="020F0502020204030204" pitchFamily="34" charset="0"/>
              </a:rPr>
              <a:t>elegans</a:t>
            </a:r>
            <a:r>
              <a:rPr lang="ru-RU" altLang="en-US" sz="2199" dirty="0">
                <a:latin typeface="Calibri" panose="020F0502020204030204" pitchFamily="34" charset="0"/>
              </a:rPr>
              <a:t> подтверждён системный ответ на окислительный стресс: деформация глотки, складки кутикулы, окрашивание тела и эмбрионов, что свидетельствует об индукции митохондриального и генетического повреждения на уровне многоклеточного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374807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28937-B5DC-BBB3-7926-DD2106B2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3">
            <a:extLst>
              <a:ext uri="{FF2B5EF4-FFF2-40B4-BE49-F238E27FC236}">
                <a16:creationId xmlns:a16="http://schemas.microsoft.com/office/drawing/2014/main" id="{5179B910-F049-8ECF-154D-4FAC3224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94517"/>
            <a:ext cx="10512862" cy="933207"/>
          </a:xfrm>
        </p:spPr>
        <p:txBody>
          <a:bodyPr/>
          <a:lstStyle/>
          <a:p>
            <a:r>
              <a:rPr lang="ru-RU" sz="3999" dirty="0">
                <a:ea typeface="微软雅黑" panose="020B0503020204020204" charset="-122"/>
              </a:rPr>
              <a:t>Заключения</a:t>
            </a:r>
          </a:p>
        </p:txBody>
      </p:sp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0AE65D33-F0A9-12FE-8D36-06E416C02D35}"/>
              </a:ext>
            </a:extLst>
          </p:cNvPr>
          <p:cNvSpPr>
            <a:spLocks noGrp="1"/>
          </p:cNvSpPr>
          <p:nvPr/>
        </p:nvSpPr>
        <p:spPr bwMode="auto">
          <a:xfrm>
            <a:off x="837981" y="1127724"/>
            <a:ext cx="10512861" cy="56391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zh-CN" sz="2000" dirty="0"/>
              <a:t>Проведённое исследование позволило охарактеризовать молекулярно-генетические механизмы </a:t>
            </a:r>
            <a:r>
              <a:rPr lang="ru-RU" altLang="zh-CN" sz="2000" dirty="0" err="1"/>
              <a:t>генотоксического</a:t>
            </a:r>
            <a:r>
              <a:rPr lang="ru-RU" altLang="zh-CN" sz="2000" dirty="0"/>
              <a:t> и цитотоксического действия 8-метоксипсоралена (8-МОП) в условиях </a:t>
            </a:r>
            <a:r>
              <a:rPr lang="ru-RU" altLang="zh-CN" sz="2000" dirty="0" err="1"/>
              <a:t>фотоактивации</a:t>
            </a:r>
            <a:r>
              <a:rPr lang="ru-RU" altLang="zh-CN" sz="2000" dirty="0"/>
              <a:t> УФ-А излучением.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zh-CN" sz="2000" dirty="0"/>
              <a:t>Использование </a:t>
            </a:r>
            <a:r>
              <a:rPr lang="en-US" altLang="zh-CN" sz="2000" i="1" dirty="0"/>
              <a:t>lux</a:t>
            </a:r>
            <a:r>
              <a:rPr lang="ru-RU" altLang="zh-CN" sz="2000" dirty="0"/>
              <a:t>-биосенсоров позволило зафиксировать </a:t>
            </a:r>
            <a:r>
              <a:rPr lang="ru-RU" altLang="zh-CN" sz="2000" dirty="0" err="1"/>
              <a:t>дозо</a:t>
            </a:r>
            <a:r>
              <a:rPr lang="ru-RU" altLang="zh-CN" sz="2000" dirty="0"/>
              <a:t>- и время-зависимую активацию стресс-ответов, включая SOS-систему, окислительный стресс и специфические молекулярные маркеры повреждения ДНК.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zh-CN" sz="2000" dirty="0"/>
              <a:t>В модели </a:t>
            </a:r>
            <a:r>
              <a:rPr lang="ru-RU" altLang="zh-CN" sz="2000" i="1" dirty="0"/>
              <a:t>C. </a:t>
            </a:r>
            <a:r>
              <a:rPr lang="ru-RU" altLang="zh-CN" sz="2000" i="1" dirty="0" err="1"/>
              <a:t>elegans</a:t>
            </a:r>
            <a:r>
              <a:rPr lang="ru-RU" altLang="zh-CN" sz="2000" dirty="0"/>
              <a:t> впервые описаны характерные морфологические аномалии, включая деформации тканей и эмбриональные нарушения, чётко коррелирующие с длительностью облучения и уровнем накопления </a:t>
            </a:r>
            <a:r>
              <a:rPr lang="ru-RU" altLang="zh-CN" sz="2000" dirty="0" err="1"/>
              <a:t>фотопродуктов</a:t>
            </a:r>
            <a:r>
              <a:rPr lang="ru-RU" altLang="zh-CN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zh-CN" sz="2000" dirty="0"/>
              <a:t>Интеграция прокариотической и эукариотической моделей обеспечила чувствительный и воспроизводимый подход для оценки </a:t>
            </a:r>
            <a:r>
              <a:rPr lang="ru-RU" altLang="zh-CN" sz="2000" dirty="0" err="1"/>
              <a:t>фототоксичности</a:t>
            </a:r>
            <a:r>
              <a:rPr lang="ru-RU" altLang="zh-CN" sz="2000" dirty="0"/>
              <a:t> </a:t>
            </a:r>
            <a:r>
              <a:rPr lang="ru-RU" altLang="zh-CN" sz="2000" i="1" dirty="0" err="1"/>
              <a:t>in</a:t>
            </a:r>
            <a:r>
              <a:rPr lang="ru-RU" altLang="zh-CN" sz="2000" i="1" dirty="0"/>
              <a:t> </a:t>
            </a:r>
            <a:r>
              <a:rPr lang="ru-RU" altLang="zh-CN" sz="2000" i="1" dirty="0" err="1"/>
              <a:t>vitro</a:t>
            </a:r>
            <a:r>
              <a:rPr lang="ru-RU" altLang="zh-CN" sz="2000" dirty="0"/>
              <a:t> и </a:t>
            </a:r>
            <a:r>
              <a:rPr lang="ru-RU" altLang="zh-CN" sz="2000" i="1" dirty="0" err="1"/>
              <a:t>in</a:t>
            </a:r>
            <a:r>
              <a:rPr lang="ru-RU" altLang="zh-CN" sz="2000" i="1" dirty="0"/>
              <a:t> </a:t>
            </a:r>
            <a:r>
              <a:rPr lang="ru-RU" altLang="zh-CN" sz="2000" i="1" dirty="0" err="1"/>
              <a:t>vivo</a:t>
            </a:r>
            <a:r>
              <a:rPr lang="ru-RU" altLang="zh-CN" sz="2000" dirty="0"/>
              <a:t>, что открывает перспективы для дальнейшего скрининга фотосенсибилизаторов, антиоксидантов и потенциальных защитных соединений.</a:t>
            </a:r>
          </a:p>
        </p:txBody>
      </p:sp>
    </p:spTree>
    <p:extLst>
      <p:ext uri="{BB962C8B-B14F-4D97-AF65-F5344CB8AC3E}">
        <p14:creationId xmlns:p14="http://schemas.microsoft.com/office/powerpoint/2010/main" val="251932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1029</Words>
  <Application>Microsoft Office PowerPoint</Application>
  <PresentationFormat>自定义</PresentationFormat>
  <Paragraphs>117</Paragraphs>
  <Slides>9</Slides>
  <Notes>6</Notes>
  <HiddenSlides>3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等线</vt:lpstr>
      <vt:lpstr>微软雅黑</vt:lpstr>
      <vt:lpstr>Arial</vt:lpstr>
      <vt:lpstr>Calibri</vt:lpstr>
      <vt:lpstr>Cambria</vt:lpstr>
      <vt:lpstr>Wingdings</vt:lpstr>
      <vt:lpstr>Office Theme</vt:lpstr>
      <vt:lpstr>Исследование механизмов генотоксической активности 8-метоксипсоралена под воздействием ультафиолетового излучения</vt:lpstr>
      <vt:lpstr>Цель работы и задачи</vt:lpstr>
      <vt:lpstr>Методы исследовании</vt:lpstr>
      <vt:lpstr>Результаты использования Lux-биосенсора для регистрации прямых повреждений ДНК при совместном действии 8-МОП(0,00005М в ДМСО) и УФ-излучения</vt:lpstr>
      <vt:lpstr>Использования lux-биосенсора для регистрации супероксидного стресса при совместном действии 8-МОП(0,00005М в ДМСО) и УФ-излучения</vt:lpstr>
      <vt:lpstr>Общие результаты</vt:lpstr>
      <vt:lpstr>Общие результаты оценки окислительного стресса на модели C. elegans</vt:lpstr>
      <vt:lpstr>Выводы</vt:lpstr>
      <vt:lpstr>Заключения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Yingzhou H.</cp:lastModifiedBy>
  <cp:revision>14</cp:revision>
  <dcterms:created xsi:type="dcterms:W3CDTF">2013-01-27T09:14:16Z</dcterms:created>
  <dcterms:modified xsi:type="dcterms:W3CDTF">2025-04-24T21:57:30Z</dcterms:modified>
  <cp:category/>
</cp:coreProperties>
</file>